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295" r:id="rId5"/>
    <p:sldId id="294" r:id="rId6"/>
    <p:sldId id="285" r:id="rId7"/>
    <p:sldId id="291" r:id="rId8"/>
    <p:sldId id="293" r:id="rId9"/>
    <p:sldId id="292" r:id="rId10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C4D2"/>
    <a:srgbClr val="444548"/>
    <a:srgbClr val="A2CCFF"/>
    <a:srgbClr val="08117B"/>
    <a:srgbClr val="2D4997"/>
    <a:srgbClr val="3554A2"/>
    <a:srgbClr val="3446A2"/>
    <a:srgbClr val="2337B6"/>
    <a:srgbClr val="8BBDF3"/>
    <a:srgbClr val="BCC3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786" autoAdjust="0"/>
  </p:normalViewPr>
  <p:slideViewPr>
    <p:cSldViewPr snapToGrid="0" snapToObjects="1">
      <p:cViewPr varScale="1">
        <p:scale>
          <a:sx n="76" d="100"/>
          <a:sy n="76" d="100"/>
        </p:scale>
        <p:origin x="102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99A7156-A691-7D4D-964E-60DABBAC4F7B}" type="datetimeFigureOut">
              <a:rPr lang="en-US" smtClean="0"/>
              <a:t>10/22/2015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85A90FC-87E0-4B42-9C47-F4DACBD9A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7046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0EA2CA8-56DD-5B48-9471-BA804EFE4998}" type="datetimeFigureOut">
              <a:rPr lang="en-US" smtClean="0"/>
              <a:t>10/22/2015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236E868-4638-1345-8133-C36B49748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3764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6E868-4638-1345-8133-C36B4974806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201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1" y="0"/>
            <a:ext cx="9173593" cy="5252149"/>
            <a:chOff x="-1" y="0"/>
            <a:chExt cx="9173593" cy="5252149"/>
          </a:xfrm>
          <a:solidFill>
            <a:schemeClr val="tx1"/>
          </a:solidFill>
        </p:grpSpPr>
        <p:sp>
          <p:nvSpPr>
            <p:cNvPr id="8" name="Rectangle 7"/>
            <p:cNvSpPr/>
            <p:nvPr userDrawn="1"/>
          </p:nvSpPr>
          <p:spPr>
            <a:xfrm>
              <a:off x="-1" y="0"/>
              <a:ext cx="9173593" cy="458638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9" name="Right Triangle 8"/>
            <p:cNvSpPr/>
            <p:nvPr userDrawn="1"/>
          </p:nvSpPr>
          <p:spPr>
            <a:xfrm flipH="1" flipV="1">
              <a:off x="4910129" y="4475422"/>
              <a:ext cx="1242382" cy="776727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882" y="221923"/>
            <a:ext cx="4503247" cy="3933332"/>
          </a:xfrm>
        </p:spPr>
        <p:txBody>
          <a:bodyPr anchor="b">
            <a:noAutofit/>
          </a:bodyPr>
          <a:lstStyle>
            <a:lvl1pPr algn="r">
              <a:lnSpc>
                <a:spcPct val="80000"/>
              </a:lnSpc>
              <a:defRPr sz="5400" b="1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882" y="5363111"/>
            <a:ext cx="4503247" cy="887686"/>
          </a:xfrm>
        </p:spPr>
        <p:txBody>
          <a:bodyPr anchor="b">
            <a:no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0210" y="629470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/>
                <a:cs typeface="Arial"/>
              </a:defRPr>
            </a:lvl1pPr>
          </a:lstStyle>
          <a:p>
            <a:fld id="{E89CD73E-F2A7-CF4D-AC07-CDFD6A4E72C1}" type="datetime1">
              <a:rPr lang="en-US" smtClean="0"/>
              <a:pPr/>
              <a:t>10/22/2015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36910" y="130211"/>
            <a:ext cx="2895600" cy="365125"/>
          </a:xfrm>
        </p:spPr>
        <p:txBody>
          <a:bodyPr/>
          <a:lstStyle>
            <a:lvl1pPr algn="r">
              <a:defRPr sz="10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70498" y="130211"/>
            <a:ext cx="512221" cy="365125"/>
          </a:xfrm>
        </p:spPr>
        <p:txBody>
          <a:bodyPr/>
          <a:lstStyle>
            <a:lvl1pPr algn="r">
              <a:defRPr sz="1000">
                <a:latin typeface="Arial"/>
                <a:cs typeface="Arial"/>
              </a:defRPr>
            </a:lvl1pPr>
          </a:lstStyle>
          <a:p>
            <a:fld id="{2453CC61-5EAB-3544-A461-D77D95E3C55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Screen Shot 2014-07-01 at 10.26.30 PM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4589" y="6400800"/>
            <a:ext cx="1247157" cy="35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737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1" y="0"/>
            <a:ext cx="9173593" cy="5252149"/>
            <a:chOff x="-1" y="0"/>
            <a:chExt cx="9173593" cy="5252149"/>
          </a:xfrm>
          <a:solidFill>
            <a:schemeClr val="tx1"/>
          </a:solidFill>
        </p:grpSpPr>
        <p:sp>
          <p:nvSpPr>
            <p:cNvPr id="8" name="Rectangle 7"/>
            <p:cNvSpPr/>
            <p:nvPr userDrawn="1"/>
          </p:nvSpPr>
          <p:spPr>
            <a:xfrm>
              <a:off x="-1" y="0"/>
              <a:ext cx="9173593" cy="458638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9" name="Right Triangle 8"/>
            <p:cNvSpPr/>
            <p:nvPr userDrawn="1"/>
          </p:nvSpPr>
          <p:spPr>
            <a:xfrm flipH="1" flipV="1">
              <a:off x="4910129" y="4475422"/>
              <a:ext cx="1242382" cy="776727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882" y="221923"/>
            <a:ext cx="4503247" cy="3933332"/>
          </a:xfrm>
        </p:spPr>
        <p:txBody>
          <a:bodyPr anchor="b">
            <a:noAutofit/>
          </a:bodyPr>
          <a:lstStyle>
            <a:lvl1pPr algn="r">
              <a:lnSpc>
                <a:spcPct val="80000"/>
              </a:lnSpc>
              <a:defRPr sz="5400" b="1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882" y="5363111"/>
            <a:ext cx="4503247" cy="887686"/>
          </a:xfrm>
        </p:spPr>
        <p:txBody>
          <a:bodyPr anchor="b">
            <a:no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0210" y="629470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/>
                <a:cs typeface="Arial"/>
              </a:defRPr>
            </a:lvl1pPr>
          </a:lstStyle>
          <a:p>
            <a:fld id="{E89CD73E-F2A7-CF4D-AC07-CDFD6A4E72C1}" type="datetime1">
              <a:rPr lang="en-US" smtClean="0"/>
              <a:pPr/>
              <a:t>10/22/2015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36910" y="130211"/>
            <a:ext cx="2895600" cy="365125"/>
          </a:xfrm>
        </p:spPr>
        <p:txBody>
          <a:bodyPr/>
          <a:lstStyle>
            <a:lvl1pPr algn="r">
              <a:defRPr sz="10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70498" y="130211"/>
            <a:ext cx="512221" cy="365125"/>
          </a:xfrm>
        </p:spPr>
        <p:txBody>
          <a:bodyPr/>
          <a:lstStyle>
            <a:lvl1pPr algn="r">
              <a:defRPr sz="1000">
                <a:latin typeface="Arial"/>
                <a:cs typeface="Arial"/>
              </a:defRPr>
            </a:lvl1pPr>
          </a:lstStyle>
          <a:p>
            <a:fld id="{2453CC61-5EAB-3544-A461-D77D95E3C55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triangle-425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41" y="6189152"/>
            <a:ext cx="615365" cy="53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2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53CC61-5EAB-3544-A461-D77D95E3C55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-1" y="-1"/>
            <a:ext cx="9173593" cy="1516467"/>
            <a:chOff x="-1" y="3735682"/>
            <a:chExt cx="9173593" cy="1516467"/>
          </a:xfrm>
          <a:solidFill>
            <a:schemeClr val="tx1"/>
          </a:solidFill>
        </p:grpSpPr>
        <p:sp>
          <p:nvSpPr>
            <p:cNvPr id="18" name="Rectangle 17"/>
            <p:cNvSpPr/>
            <p:nvPr userDrawn="1"/>
          </p:nvSpPr>
          <p:spPr>
            <a:xfrm>
              <a:off x="-1" y="3735682"/>
              <a:ext cx="9173593" cy="850701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19" name="Right Triangle 18"/>
            <p:cNvSpPr/>
            <p:nvPr userDrawn="1"/>
          </p:nvSpPr>
          <p:spPr>
            <a:xfrm flipH="1" flipV="1">
              <a:off x="4910129" y="4475422"/>
              <a:ext cx="1242382" cy="776727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021953"/>
            <a:ext cx="4452929" cy="3217474"/>
          </a:xfrm>
        </p:spPr>
        <p:txBody>
          <a:bodyPr/>
          <a:lstStyle>
            <a:lvl1pPr algn="r">
              <a:defRPr sz="5400">
                <a:solidFill>
                  <a:srgbClr val="62B8C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5215457" y="2021953"/>
            <a:ext cx="3575606" cy="3217474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0" name="Picture 9" descr="triangle-425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41" y="6189152"/>
            <a:ext cx="615365" cy="53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15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1" y="0"/>
            <a:ext cx="9173593" cy="5252149"/>
            <a:chOff x="-1" y="0"/>
            <a:chExt cx="9173593" cy="5252149"/>
          </a:xfrm>
          <a:solidFill>
            <a:schemeClr val="tx1"/>
          </a:solidFill>
        </p:grpSpPr>
        <p:sp>
          <p:nvSpPr>
            <p:cNvPr id="8" name="Rectangle 7"/>
            <p:cNvSpPr/>
            <p:nvPr userDrawn="1"/>
          </p:nvSpPr>
          <p:spPr>
            <a:xfrm>
              <a:off x="-1" y="0"/>
              <a:ext cx="9173593" cy="458638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9" name="Right Triangle 8"/>
            <p:cNvSpPr/>
            <p:nvPr userDrawn="1"/>
          </p:nvSpPr>
          <p:spPr>
            <a:xfrm flipH="1" flipV="1">
              <a:off x="4910129" y="4475422"/>
              <a:ext cx="1242382" cy="776727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882" y="221923"/>
            <a:ext cx="4503247" cy="3933332"/>
          </a:xfrm>
        </p:spPr>
        <p:txBody>
          <a:bodyPr anchor="b">
            <a:noAutofit/>
          </a:bodyPr>
          <a:lstStyle>
            <a:lvl1pPr algn="r">
              <a:lnSpc>
                <a:spcPct val="80000"/>
              </a:lnSpc>
              <a:defRPr sz="5400" b="1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882" y="5363111"/>
            <a:ext cx="4503247" cy="887686"/>
          </a:xfrm>
        </p:spPr>
        <p:txBody>
          <a:bodyPr anchor="b">
            <a:no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0210" y="629470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/>
                <a:cs typeface="Arial"/>
              </a:defRPr>
            </a:lvl1pPr>
          </a:lstStyle>
          <a:p>
            <a:fld id="{E89CD73E-F2A7-CF4D-AC07-CDFD6A4E72C1}" type="datetime1">
              <a:rPr lang="en-US" smtClean="0"/>
              <a:pPr/>
              <a:t>10/22/2015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36910" y="130211"/>
            <a:ext cx="2895600" cy="365125"/>
          </a:xfrm>
        </p:spPr>
        <p:txBody>
          <a:bodyPr/>
          <a:lstStyle>
            <a:lvl1pPr algn="r">
              <a:defRPr sz="10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70498" y="130211"/>
            <a:ext cx="512221" cy="365125"/>
          </a:xfrm>
        </p:spPr>
        <p:txBody>
          <a:bodyPr/>
          <a:lstStyle>
            <a:lvl1pPr algn="r">
              <a:defRPr sz="1000">
                <a:latin typeface="Arial"/>
                <a:cs typeface="Arial"/>
              </a:defRPr>
            </a:lvl1pPr>
          </a:lstStyle>
          <a:p>
            <a:fld id="{2453CC61-5EAB-3544-A461-D77D95E3C55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triangle-425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41" y="6189152"/>
            <a:ext cx="615365" cy="53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95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1" y="0"/>
            <a:ext cx="9173593" cy="5252149"/>
            <a:chOff x="-1" y="0"/>
            <a:chExt cx="9173593" cy="5252149"/>
          </a:xfrm>
          <a:solidFill>
            <a:schemeClr val="accent1"/>
          </a:solidFill>
        </p:grpSpPr>
        <p:sp>
          <p:nvSpPr>
            <p:cNvPr id="8" name="Rectangle 7"/>
            <p:cNvSpPr/>
            <p:nvPr userDrawn="1"/>
          </p:nvSpPr>
          <p:spPr>
            <a:xfrm>
              <a:off x="-1" y="0"/>
              <a:ext cx="9173593" cy="458638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9" name="Right Triangle 8"/>
            <p:cNvSpPr/>
            <p:nvPr userDrawn="1"/>
          </p:nvSpPr>
          <p:spPr>
            <a:xfrm flipH="1" flipV="1">
              <a:off x="4910129" y="4475422"/>
              <a:ext cx="1242382" cy="776727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882" y="221923"/>
            <a:ext cx="4503247" cy="3933332"/>
          </a:xfrm>
        </p:spPr>
        <p:txBody>
          <a:bodyPr anchor="b">
            <a:noAutofit/>
          </a:bodyPr>
          <a:lstStyle>
            <a:lvl1pPr algn="r">
              <a:lnSpc>
                <a:spcPct val="80000"/>
              </a:lnSpc>
              <a:defRPr sz="54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882" y="5363111"/>
            <a:ext cx="4503247" cy="887686"/>
          </a:xfrm>
        </p:spPr>
        <p:txBody>
          <a:bodyPr anchor="b">
            <a:no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0210" y="629470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/>
                <a:cs typeface="Arial"/>
              </a:defRPr>
            </a:lvl1pPr>
          </a:lstStyle>
          <a:p>
            <a:fld id="{E89CD73E-F2A7-CF4D-AC07-CDFD6A4E72C1}" type="datetime1">
              <a:rPr lang="en-US" smtClean="0"/>
              <a:pPr/>
              <a:t>10/22/2015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36910" y="130211"/>
            <a:ext cx="2895600" cy="365125"/>
          </a:xfrm>
        </p:spPr>
        <p:txBody>
          <a:bodyPr/>
          <a:lstStyle>
            <a:lvl1pPr algn="r">
              <a:defRPr sz="10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70498" y="130211"/>
            <a:ext cx="512221" cy="365125"/>
          </a:xfrm>
        </p:spPr>
        <p:txBody>
          <a:bodyPr/>
          <a:lstStyle>
            <a:lvl1pPr algn="r">
              <a:defRPr sz="1000">
                <a:latin typeface="Arial"/>
                <a:cs typeface="Arial"/>
              </a:defRPr>
            </a:lvl1pPr>
          </a:lstStyle>
          <a:p>
            <a:fld id="{2453CC61-5EAB-3544-A461-D77D95E3C55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triangle-425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41" y="6189152"/>
            <a:ext cx="615365" cy="53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2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" y="0"/>
            <a:ext cx="9173593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21953"/>
            <a:ext cx="4452929" cy="3217474"/>
          </a:xfrm>
        </p:spPr>
        <p:txBody>
          <a:bodyPr/>
          <a:lstStyle>
            <a:lvl1pPr algn="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53CC61-5EAB-3544-A461-D77D95E3C55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215457" y="2021953"/>
            <a:ext cx="3575606" cy="3217474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8" name="Picture 7" descr="triangle-425-01.png"/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41" y="6189152"/>
            <a:ext cx="615365" cy="53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09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1" y="0"/>
            <a:ext cx="9173593" cy="2194365"/>
            <a:chOff x="-1" y="2823338"/>
            <a:chExt cx="9173593" cy="2194365"/>
          </a:xfrm>
          <a:solidFill>
            <a:schemeClr val="accent1"/>
          </a:solidFill>
        </p:grpSpPr>
        <p:sp>
          <p:nvSpPr>
            <p:cNvPr id="8" name="Rectangle 7"/>
            <p:cNvSpPr/>
            <p:nvPr userDrawn="1"/>
          </p:nvSpPr>
          <p:spPr>
            <a:xfrm>
              <a:off x="-1" y="2823338"/>
              <a:ext cx="9173593" cy="176304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>
                <a:latin typeface="Arial"/>
                <a:cs typeface="Arial"/>
              </a:endParaRPr>
            </a:p>
          </p:txBody>
        </p:sp>
        <p:sp>
          <p:nvSpPr>
            <p:cNvPr id="9" name="Right Triangle 8"/>
            <p:cNvSpPr/>
            <p:nvPr userDrawn="1"/>
          </p:nvSpPr>
          <p:spPr>
            <a:xfrm flipH="1" flipV="1">
              <a:off x="6553200" y="4240976"/>
              <a:ext cx="1242382" cy="776727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64683D2-9741-2345-BEEA-F90A58C9A3D8}" type="datetime1">
              <a:rPr lang="en-US" smtClean="0"/>
              <a:t>10/22/2015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3CC61-5EAB-3544-A461-D77D95E3C55D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triangle-425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41" y="6189152"/>
            <a:ext cx="615365" cy="53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92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3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3CC61-5EAB-3544-A461-D77D95E3C55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riangle-425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41" y="6189152"/>
            <a:ext cx="615365" cy="53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106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0" y="-1"/>
            <a:ext cx="3903644" cy="6858001"/>
            <a:chOff x="0" y="-1"/>
            <a:chExt cx="3903644" cy="6858001"/>
          </a:xfrm>
        </p:grpSpPr>
        <p:sp>
          <p:nvSpPr>
            <p:cNvPr id="9" name="Rectangle 8"/>
            <p:cNvSpPr/>
            <p:nvPr userDrawn="1"/>
          </p:nvSpPr>
          <p:spPr>
            <a:xfrm rot="16200000">
              <a:off x="-1692838" y="1692838"/>
              <a:ext cx="6858000" cy="347232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>
                <a:latin typeface="Arial"/>
                <a:cs typeface="Arial"/>
              </a:endParaRPr>
            </a:p>
          </p:txBody>
        </p:sp>
        <p:sp>
          <p:nvSpPr>
            <p:cNvPr id="10" name="Right Triangle 9"/>
            <p:cNvSpPr/>
            <p:nvPr userDrawn="1"/>
          </p:nvSpPr>
          <p:spPr>
            <a:xfrm rot="16200000" flipV="1">
              <a:off x="2972804" y="154112"/>
              <a:ext cx="1084954" cy="776727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605" y="336283"/>
            <a:ext cx="2917311" cy="5789880"/>
          </a:xfrm>
        </p:spPr>
        <p:txBody>
          <a:bodyPr/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0443" y="752068"/>
            <a:ext cx="4556357" cy="537409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1068" y="635635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443868" cy="365125"/>
          </a:xfrm>
        </p:spPr>
        <p:txBody>
          <a:bodyPr/>
          <a:lstStyle/>
          <a:p>
            <a:fld id="{2453CC61-5EAB-3544-A461-D77D95E3C55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Picture 12" descr="triangle-425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41" y="6189152"/>
            <a:ext cx="615365" cy="53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9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53CC61-5EAB-3544-A461-D77D95E3C55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-1" y="-1"/>
            <a:ext cx="9173593" cy="1516467"/>
            <a:chOff x="-1" y="3735682"/>
            <a:chExt cx="9173593" cy="1516467"/>
          </a:xfrm>
          <a:solidFill>
            <a:schemeClr val="tx1"/>
          </a:solidFill>
        </p:grpSpPr>
        <p:sp>
          <p:nvSpPr>
            <p:cNvPr id="18" name="Rectangle 17"/>
            <p:cNvSpPr/>
            <p:nvPr userDrawn="1"/>
          </p:nvSpPr>
          <p:spPr>
            <a:xfrm>
              <a:off x="-1" y="3735682"/>
              <a:ext cx="9173593" cy="850701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19" name="Right Triangle 18"/>
            <p:cNvSpPr/>
            <p:nvPr userDrawn="1"/>
          </p:nvSpPr>
          <p:spPr>
            <a:xfrm flipH="1" flipV="1">
              <a:off x="4910129" y="4475422"/>
              <a:ext cx="1242382" cy="776727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021953"/>
            <a:ext cx="4452929" cy="3217474"/>
          </a:xfrm>
        </p:spPr>
        <p:txBody>
          <a:bodyPr/>
          <a:lstStyle>
            <a:lvl1pPr algn="r">
              <a:defRPr sz="5400">
                <a:solidFill>
                  <a:srgbClr val="62B8C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5215457" y="2021953"/>
            <a:ext cx="3575606" cy="3217474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9" name="Picture 8" descr="Screen Shot 2014-07-01 at 10.26.30 PM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4589" y="6400800"/>
            <a:ext cx="1247157" cy="35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23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1" y="0"/>
            <a:ext cx="9173593" cy="5252149"/>
            <a:chOff x="-1" y="0"/>
            <a:chExt cx="9173593" cy="5252149"/>
          </a:xfrm>
          <a:solidFill>
            <a:schemeClr val="tx1"/>
          </a:solidFill>
        </p:grpSpPr>
        <p:sp>
          <p:nvSpPr>
            <p:cNvPr id="8" name="Rectangle 7"/>
            <p:cNvSpPr/>
            <p:nvPr userDrawn="1"/>
          </p:nvSpPr>
          <p:spPr>
            <a:xfrm>
              <a:off x="-1" y="0"/>
              <a:ext cx="9173593" cy="458638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9" name="Right Triangle 8"/>
            <p:cNvSpPr/>
            <p:nvPr userDrawn="1"/>
          </p:nvSpPr>
          <p:spPr>
            <a:xfrm flipH="1" flipV="1">
              <a:off x="4910129" y="4475422"/>
              <a:ext cx="1242382" cy="776727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882" y="221923"/>
            <a:ext cx="4503247" cy="3933332"/>
          </a:xfrm>
        </p:spPr>
        <p:txBody>
          <a:bodyPr anchor="b">
            <a:noAutofit/>
          </a:bodyPr>
          <a:lstStyle>
            <a:lvl1pPr algn="r">
              <a:lnSpc>
                <a:spcPct val="80000"/>
              </a:lnSpc>
              <a:defRPr sz="5400" b="1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882" y="5363111"/>
            <a:ext cx="4503247" cy="887686"/>
          </a:xfrm>
        </p:spPr>
        <p:txBody>
          <a:bodyPr anchor="b">
            <a:no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0210" y="629470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/>
                <a:cs typeface="Arial"/>
              </a:defRPr>
            </a:lvl1pPr>
          </a:lstStyle>
          <a:p>
            <a:fld id="{E89CD73E-F2A7-CF4D-AC07-CDFD6A4E72C1}" type="datetime1">
              <a:rPr lang="en-US" smtClean="0"/>
              <a:pPr/>
              <a:t>10/22/2015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36910" y="130211"/>
            <a:ext cx="2895600" cy="365125"/>
          </a:xfrm>
        </p:spPr>
        <p:txBody>
          <a:bodyPr/>
          <a:lstStyle>
            <a:lvl1pPr algn="r">
              <a:defRPr sz="10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70498" y="130211"/>
            <a:ext cx="512221" cy="365125"/>
          </a:xfrm>
        </p:spPr>
        <p:txBody>
          <a:bodyPr/>
          <a:lstStyle>
            <a:lvl1pPr algn="r">
              <a:defRPr sz="1000">
                <a:latin typeface="Arial"/>
                <a:cs typeface="Arial"/>
              </a:defRPr>
            </a:lvl1pPr>
          </a:lstStyle>
          <a:p>
            <a:fld id="{2453CC61-5EAB-3544-A461-D77D95E3C55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Screen Shot 2014-07-01 at 10.26.30 PM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4589" y="6400800"/>
            <a:ext cx="1247157" cy="35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95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1" y="0"/>
            <a:ext cx="9173593" cy="5252149"/>
            <a:chOff x="-1" y="0"/>
            <a:chExt cx="9173593" cy="5252149"/>
          </a:xfrm>
          <a:solidFill>
            <a:schemeClr val="accent1"/>
          </a:solidFill>
        </p:grpSpPr>
        <p:sp>
          <p:nvSpPr>
            <p:cNvPr id="8" name="Rectangle 7"/>
            <p:cNvSpPr/>
            <p:nvPr userDrawn="1"/>
          </p:nvSpPr>
          <p:spPr>
            <a:xfrm>
              <a:off x="-1" y="0"/>
              <a:ext cx="9173593" cy="458638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9" name="Right Triangle 8"/>
            <p:cNvSpPr/>
            <p:nvPr userDrawn="1"/>
          </p:nvSpPr>
          <p:spPr>
            <a:xfrm flipH="1" flipV="1">
              <a:off x="4910129" y="4475422"/>
              <a:ext cx="1242382" cy="776727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882" y="221923"/>
            <a:ext cx="4503247" cy="3933332"/>
          </a:xfrm>
        </p:spPr>
        <p:txBody>
          <a:bodyPr anchor="b">
            <a:noAutofit/>
          </a:bodyPr>
          <a:lstStyle>
            <a:lvl1pPr algn="r">
              <a:lnSpc>
                <a:spcPct val="80000"/>
              </a:lnSpc>
              <a:defRPr sz="54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882" y="5363111"/>
            <a:ext cx="4503247" cy="887686"/>
          </a:xfrm>
        </p:spPr>
        <p:txBody>
          <a:bodyPr anchor="b">
            <a:no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0210" y="629470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/>
                <a:cs typeface="Arial"/>
              </a:defRPr>
            </a:lvl1pPr>
          </a:lstStyle>
          <a:p>
            <a:fld id="{E89CD73E-F2A7-CF4D-AC07-CDFD6A4E72C1}" type="datetime1">
              <a:rPr lang="en-US" smtClean="0"/>
              <a:pPr/>
              <a:t>10/22/2015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36910" y="130211"/>
            <a:ext cx="2895600" cy="365125"/>
          </a:xfrm>
        </p:spPr>
        <p:txBody>
          <a:bodyPr/>
          <a:lstStyle>
            <a:lvl1pPr algn="r">
              <a:defRPr sz="10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70498" y="130211"/>
            <a:ext cx="512221" cy="365125"/>
          </a:xfrm>
        </p:spPr>
        <p:txBody>
          <a:bodyPr/>
          <a:lstStyle>
            <a:lvl1pPr algn="r">
              <a:defRPr sz="1000">
                <a:latin typeface="Arial"/>
                <a:cs typeface="Arial"/>
              </a:defRPr>
            </a:lvl1pPr>
          </a:lstStyle>
          <a:p>
            <a:fld id="{2453CC61-5EAB-3544-A461-D77D95E3C55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Screen Shot 2014-07-01 at 10.26.30 PM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4589" y="6400800"/>
            <a:ext cx="1247157" cy="35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65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" y="0"/>
            <a:ext cx="9173593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21953"/>
            <a:ext cx="4452929" cy="3217474"/>
          </a:xfrm>
        </p:spPr>
        <p:txBody>
          <a:bodyPr/>
          <a:lstStyle>
            <a:lvl1pPr algn="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53CC61-5EAB-3544-A461-D77D95E3C55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215457" y="2021953"/>
            <a:ext cx="3575606" cy="3217474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1" name="Picture 10" descr="bozzut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4589" y="6399208"/>
            <a:ext cx="1260043" cy="35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070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1" y="0"/>
            <a:ext cx="9173593" cy="2194365"/>
            <a:chOff x="-1" y="2823338"/>
            <a:chExt cx="9173593" cy="2194365"/>
          </a:xfrm>
          <a:solidFill>
            <a:schemeClr val="accent1"/>
          </a:solidFill>
        </p:grpSpPr>
        <p:sp>
          <p:nvSpPr>
            <p:cNvPr id="8" name="Rectangle 7"/>
            <p:cNvSpPr/>
            <p:nvPr userDrawn="1"/>
          </p:nvSpPr>
          <p:spPr>
            <a:xfrm>
              <a:off x="-1" y="2823338"/>
              <a:ext cx="9173593" cy="176304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>
                <a:latin typeface="Arial"/>
                <a:cs typeface="Arial"/>
              </a:endParaRPr>
            </a:p>
          </p:txBody>
        </p:sp>
        <p:sp>
          <p:nvSpPr>
            <p:cNvPr id="9" name="Right Triangle 8"/>
            <p:cNvSpPr/>
            <p:nvPr userDrawn="1"/>
          </p:nvSpPr>
          <p:spPr>
            <a:xfrm flipH="1" flipV="1">
              <a:off x="6553200" y="4240976"/>
              <a:ext cx="1242382" cy="776727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64683D2-9741-2345-BEEA-F90A58C9A3D8}" type="datetime1">
              <a:rPr lang="en-US" smtClean="0"/>
              <a:t>10/22/2015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3CC61-5EAB-3544-A461-D77D95E3C55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Screen Shot 2014-07-01 at 10.26.30 PM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4589" y="6400800"/>
            <a:ext cx="1247157" cy="35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32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3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3CC61-5EAB-3544-A461-D77D95E3C55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creen Shot 2014-07-01 at 10.26.30 PM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4589" y="6400800"/>
            <a:ext cx="1247157" cy="35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91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0" y="-1"/>
            <a:ext cx="3903644" cy="6858001"/>
            <a:chOff x="0" y="-1"/>
            <a:chExt cx="3903644" cy="6858001"/>
          </a:xfrm>
        </p:grpSpPr>
        <p:sp>
          <p:nvSpPr>
            <p:cNvPr id="9" name="Rectangle 8"/>
            <p:cNvSpPr/>
            <p:nvPr userDrawn="1"/>
          </p:nvSpPr>
          <p:spPr>
            <a:xfrm rot="16200000">
              <a:off x="-1692838" y="1692838"/>
              <a:ext cx="6858000" cy="347232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>
                <a:latin typeface="Arial"/>
                <a:cs typeface="Arial"/>
              </a:endParaRPr>
            </a:p>
          </p:txBody>
        </p:sp>
        <p:sp>
          <p:nvSpPr>
            <p:cNvPr id="10" name="Right Triangle 9"/>
            <p:cNvSpPr/>
            <p:nvPr userDrawn="1"/>
          </p:nvSpPr>
          <p:spPr>
            <a:xfrm rot="16200000" flipV="1">
              <a:off x="2972804" y="154112"/>
              <a:ext cx="1084954" cy="776727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605" y="336283"/>
            <a:ext cx="2917311" cy="5789880"/>
          </a:xfrm>
        </p:spPr>
        <p:txBody>
          <a:bodyPr/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0443" y="752068"/>
            <a:ext cx="4556357" cy="537409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1068" y="635635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443868" cy="365125"/>
          </a:xfrm>
        </p:spPr>
        <p:txBody>
          <a:bodyPr/>
          <a:lstStyle/>
          <a:p>
            <a:fld id="{2453CC61-5EAB-3544-A461-D77D95E3C55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1" descr="Screen Shot 2014-07-01 at 10.26.30 PM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4589" y="6400800"/>
            <a:ext cx="1247157" cy="35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450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53CC61-5EAB-3544-A461-D77D95E3C55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7145590" y="6189152"/>
            <a:ext cx="1722016" cy="5323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riangle-425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41" y="6189152"/>
            <a:ext cx="615365" cy="53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99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628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95928"/>
            <a:ext cx="8229600" cy="4030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1068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443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2453CC61-5EAB-3544-A461-D77D95E3C5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557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4" r:id="rId3"/>
    <p:sldLayoutId id="2147483665" r:id="rId4"/>
    <p:sldLayoutId id="2147483662" r:id="rId5"/>
    <p:sldLayoutId id="2147483650" r:id="rId6"/>
    <p:sldLayoutId id="2147483663" r:id="rId7"/>
    <p:sldLayoutId id="2147483660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</p:sldLayoutIdLst>
  <p:hf hdr="0" ftr="0" dt="0"/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sz="4800" b="1" kern="1200">
          <a:solidFill>
            <a:schemeClr val="accent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lnSpc>
          <a:spcPct val="110000"/>
        </a:lnSpc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lnSpc>
          <a:spcPct val="110000"/>
        </a:lnSpc>
        <a:spcBef>
          <a:spcPct val="20000"/>
        </a:spcBef>
        <a:buClr>
          <a:schemeClr val="accent1"/>
        </a:buClr>
        <a:buFont typeface="Arial"/>
        <a:buChar char="–"/>
        <a:defRPr sz="26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lnSpc>
          <a:spcPct val="110000"/>
        </a:lnSpc>
        <a:spcBef>
          <a:spcPct val="20000"/>
        </a:spcBef>
        <a:buClr>
          <a:schemeClr val="tx1">
            <a:lumMod val="60000"/>
            <a:lumOff val="40000"/>
          </a:schemeClr>
        </a:buClr>
        <a:buFont typeface="Arial"/>
        <a:buChar char="•"/>
        <a:defRPr sz="23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lnSpc>
          <a:spcPct val="110000"/>
        </a:lnSpc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lnSpc>
          <a:spcPct val="110000"/>
        </a:lnSpc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>
          <a:xfrm>
            <a:off x="178282" y="5676900"/>
            <a:ext cx="4503247" cy="887686"/>
          </a:xfrm>
        </p:spPr>
        <p:txBody>
          <a:bodyPr>
            <a:normAutofit/>
          </a:bodyPr>
          <a:lstStyle/>
          <a:p>
            <a:r>
              <a:rPr lang="en-US" sz="2800" spc="-10" dirty="0" smtClean="0">
                <a:solidFill>
                  <a:srgbClr val="62B8C7"/>
                </a:solidFill>
                <a:latin typeface="Arial"/>
                <a:cs typeface="Arial"/>
              </a:rPr>
              <a:t>Small Business Saturday </a:t>
            </a:r>
            <a:endParaRPr lang="en-US" sz="2800" spc="-10" dirty="0">
              <a:solidFill>
                <a:srgbClr val="62B8C7"/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88010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7262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Celebrate Small Business Saturday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/>
              <a:t>Create Local Awareness </a:t>
            </a:r>
            <a:r>
              <a:rPr lang="en-US" sz="1800" dirty="0"/>
              <a:t>T</a:t>
            </a:r>
            <a:r>
              <a:rPr lang="en-US" sz="1800" dirty="0" smtClean="0"/>
              <a:t>o Support </a:t>
            </a:r>
            <a:r>
              <a:rPr lang="en-US" sz="1800" dirty="0"/>
              <a:t>Y</a:t>
            </a:r>
            <a:r>
              <a:rPr lang="en-US" sz="1800" dirty="0" smtClean="0"/>
              <a:t>our </a:t>
            </a:r>
            <a:r>
              <a:rPr lang="en-US" sz="1800" dirty="0"/>
              <a:t>C</a:t>
            </a:r>
            <a:r>
              <a:rPr lang="en-US" sz="1800" dirty="0" smtClean="0"/>
              <a:t>ommunity.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6074" y="2920999"/>
            <a:ext cx="4197926" cy="27908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dirty="0" smtClean="0"/>
              <a:t>Check out the ideas attached to cater to your property’s </a:t>
            </a:r>
            <a:r>
              <a:rPr lang="en-US" sz="1400" b="1" dirty="0" smtClean="0"/>
              <a:t>needs:</a:t>
            </a:r>
          </a:p>
          <a:p>
            <a:r>
              <a:rPr lang="en-US" sz="1400" b="1" dirty="0" smtClean="0"/>
              <a:t>Bring </a:t>
            </a:r>
            <a:r>
              <a:rPr lang="en-US" sz="1400" b="1" dirty="0" smtClean="0"/>
              <a:t>In Receipt For A Grand Prize</a:t>
            </a:r>
          </a:p>
          <a:p>
            <a:r>
              <a:rPr lang="en-US" sz="1400" b="1" dirty="0" smtClean="0"/>
              <a:t>“Shop Crawl”</a:t>
            </a:r>
          </a:p>
          <a:p>
            <a:r>
              <a:rPr lang="en-US" sz="1400" b="1" dirty="0" smtClean="0"/>
              <a:t>“Pop Up Shop”</a:t>
            </a:r>
          </a:p>
          <a:p>
            <a:r>
              <a:rPr lang="en-US" sz="1400" b="1" dirty="0" smtClean="0"/>
              <a:t>Shop ‘Till You Drop For </a:t>
            </a:r>
            <a:r>
              <a:rPr lang="en-US" sz="1400" b="1" dirty="0" err="1" smtClean="0"/>
              <a:t>Movember</a:t>
            </a:r>
            <a:endParaRPr lang="en-US" sz="1400" b="1" dirty="0"/>
          </a:p>
          <a:p>
            <a:r>
              <a:rPr lang="en-US" sz="1400" b="1" dirty="0" smtClean="0"/>
              <a:t>Be sure to use the attached </a:t>
            </a:r>
            <a:r>
              <a:rPr lang="en-US" sz="1400" b="1" dirty="0"/>
              <a:t>e</a:t>
            </a:r>
            <a:r>
              <a:rPr lang="en-US" sz="1400" b="1" dirty="0" smtClean="0"/>
              <a:t>-blast </a:t>
            </a:r>
            <a:r>
              <a:rPr lang="en-US" sz="1400" b="1" dirty="0"/>
              <a:t>t</a:t>
            </a:r>
            <a:r>
              <a:rPr lang="en-US" sz="1400" b="1" dirty="0" smtClean="0"/>
              <a:t>emplate to cater to your own event. Your marketing </a:t>
            </a:r>
            <a:r>
              <a:rPr lang="en-US" sz="1400" b="1" dirty="0"/>
              <a:t>c</a:t>
            </a:r>
            <a:r>
              <a:rPr lang="en-US" sz="1400" b="1" dirty="0" smtClean="0"/>
              <a:t>oordinator </a:t>
            </a:r>
            <a:r>
              <a:rPr lang="en-US" sz="1400" b="1" dirty="0"/>
              <a:t>c</a:t>
            </a:r>
            <a:r>
              <a:rPr lang="en-US" sz="1400" b="1" dirty="0" smtClean="0"/>
              <a:t>an </a:t>
            </a:r>
            <a:r>
              <a:rPr lang="en-US" sz="1400" b="1" dirty="0"/>
              <a:t>h</a:t>
            </a:r>
            <a:r>
              <a:rPr lang="en-US" sz="1400" b="1" dirty="0" smtClean="0"/>
              <a:t>elp </a:t>
            </a:r>
            <a:r>
              <a:rPr lang="en-US" sz="1400" b="1" dirty="0"/>
              <a:t>c</a:t>
            </a:r>
            <a:r>
              <a:rPr lang="en-US" sz="1400" b="1" dirty="0" smtClean="0"/>
              <a:t>ustomize.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3CC61-5EAB-3544-A461-D77D95E3C55D}" type="slidenum">
              <a:rPr lang="en-US" smtClean="0"/>
              <a:t>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5725" y="1929187"/>
            <a:ext cx="687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Small Business Saturday is on November 28</a:t>
            </a:r>
            <a:r>
              <a:rPr lang="en-US" baseline="30000" dirty="0" smtClean="0"/>
              <a:t>th</a:t>
            </a:r>
            <a:r>
              <a:rPr lang="en-US" dirty="0"/>
              <a:t> </a:t>
            </a:r>
            <a:r>
              <a:rPr lang="en-US" dirty="0" smtClean="0"/>
              <a:t>but lets show our prospects and residents how we’d like to celebrate all month!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6" y="2920999"/>
            <a:ext cx="4598391" cy="306559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0911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Celebrate Small Business Saturday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/>
              <a:t>See How Shopping Local Can Benefit Your Community.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3" y="2526411"/>
            <a:ext cx="4197926" cy="40574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400" b="1" dirty="0" smtClean="0"/>
              <a:t>Residents</a:t>
            </a:r>
            <a:endParaRPr lang="en-US" sz="1400" b="1" dirty="0"/>
          </a:p>
          <a:p>
            <a:r>
              <a:rPr lang="en-US" sz="1400" dirty="0" smtClean="0"/>
              <a:t>Have residents bring in receipts from local businesses to be entered into a drawing</a:t>
            </a:r>
          </a:p>
          <a:p>
            <a:r>
              <a:rPr lang="en-US" sz="1400" dirty="0" smtClean="0"/>
              <a:t>Prize can be anything from:</a:t>
            </a:r>
          </a:p>
          <a:p>
            <a:pPr lvl="1"/>
            <a:r>
              <a:rPr lang="en-US" sz="1200" dirty="0" smtClean="0"/>
              <a:t>Visa Gift Card</a:t>
            </a:r>
          </a:p>
          <a:p>
            <a:pPr lvl="1"/>
            <a:r>
              <a:rPr lang="en-US" sz="1200" dirty="0" smtClean="0"/>
              <a:t>Free Clubhouse/ Movie Theatre Rental</a:t>
            </a:r>
          </a:p>
          <a:p>
            <a:pPr lvl="1"/>
            <a:r>
              <a:rPr lang="en-US" sz="1200" dirty="0" smtClean="0"/>
              <a:t>Gift Card to </a:t>
            </a:r>
            <a:r>
              <a:rPr lang="en-US" sz="1200" dirty="0"/>
              <a:t>L</a:t>
            </a:r>
            <a:r>
              <a:rPr lang="en-US" sz="1200" dirty="0" smtClean="0"/>
              <a:t>ocal Restaurant</a:t>
            </a:r>
          </a:p>
          <a:p>
            <a:pPr lvl="1"/>
            <a:r>
              <a:rPr lang="en-US" sz="1200" dirty="0" smtClean="0"/>
              <a:t>Box of local liquor from brewery or vineyard</a:t>
            </a:r>
          </a:p>
          <a:p>
            <a:pPr marL="0" indent="0">
              <a:buNone/>
            </a:pPr>
            <a:r>
              <a:rPr lang="en-US" sz="1400" b="1" dirty="0" smtClean="0"/>
              <a:t>Prospects</a:t>
            </a:r>
            <a:endParaRPr lang="en-US" sz="1400" b="1" dirty="0"/>
          </a:p>
          <a:p>
            <a:r>
              <a:rPr lang="en-US" sz="1400" dirty="0" smtClean="0"/>
              <a:t>Prospects can also bring in a receipt from any </a:t>
            </a:r>
            <a:r>
              <a:rPr lang="en-US" sz="1400" dirty="0"/>
              <a:t>local business (just make a differentiation from prospects and residents) </a:t>
            </a:r>
            <a:endParaRPr lang="en-US" sz="1400" dirty="0" smtClean="0"/>
          </a:p>
          <a:p>
            <a:r>
              <a:rPr lang="en-US" sz="1400" dirty="0" smtClean="0"/>
              <a:t>If the prospect rents, they can receive:</a:t>
            </a:r>
          </a:p>
          <a:p>
            <a:pPr lvl="1"/>
            <a:r>
              <a:rPr lang="en-US" sz="1200" dirty="0" smtClean="0"/>
              <a:t>Visa Gift Card</a:t>
            </a:r>
          </a:p>
          <a:p>
            <a:pPr lvl="1"/>
            <a:r>
              <a:rPr lang="en-US" sz="1200" dirty="0" smtClean="0"/>
              <a:t>Waived Fees</a:t>
            </a:r>
          </a:p>
          <a:p>
            <a:pPr lvl="1"/>
            <a:r>
              <a:rPr lang="en-US" sz="1200" dirty="0" smtClean="0"/>
              <a:t>Gift Card to Local Restaurant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3CC61-5EAB-3544-A461-D77D95E3C55D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1875134"/>
            <a:ext cx="4700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Have Your Residents and Prospects Benefit From Shopping Local.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129" y="2388812"/>
            <a:ext cx="4325564" cy="344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77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How Can You Celebrate?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/>
              <a:t>For Properties With a Large Presence of Local Stores/Restaurants. 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16902"/>
            <a:ext cx="4419600" cy="4541098"/>
          </a:xfrm>
        </p:spPr>
        <p:txBody>
          <a:bodyPr>
            <a:normAutofit/>
          </a:bodyPr>
          <a:lstStyle/>
          <a:p>
            <a:r>
              <a:rPr lang="en-US" sz="1400" dirty="0" smtClean="0"/>
              <a:t>In close </a:t>
            </a:r>
            <a:r>
              <a:rPr lang="en-US" sz="1400" dirty="0" smtClean="0"/>
              <a:t>proximity </a:t>
            </a:r>
            <a:r>
              <a:rPr lang="en-US" sz="1400" dirty="0" smtClean="0"/>
              <a:t>to local shops/retailers? </a:t>
            </a:r>
            <a:r>
              <a:rPr lang="en-US" sz="1400" dirty="0"/>
              <a:t>R</a:t>
            </a:r>
            <a:r>
              <a:rPr lang="en-US" sz="1400" dirty="0" smtClean="0"/>
              <a:t>each </a:t>
            </a:r>
            <a:r>
              <a:rPr lang="en-US" sz="1400" dirty="0" smtClean="0"/>
              <a:t>out to the owners to see if they would like to participate in a “Shop Crawl”</a:t>
            </a:r>
          </a:p>
          <a:p>
            <a:r>
              <a:rPr lang="en-US" sz="1400" dirty="0" smtClean="0"/>
              <a:t>Try and get participation from 3 – 6 stores</a:t>
            </a:r>
            <a:endParaRPr lang="en-US" sz="1400" dirty="0" smtClean="0"/>
          </a:p>
          <a:p>
            <a:r>
              <a:rPr lang="en-US" sz="1400" dirty="0" smtClean="0"/>
              <a:t>Promote discounts/specials </a:t>
            </a:r>
            <a:r>
              <a:rPr lang="en-US" sz="1400" dirty="0"/>
              <a:t>during a specific time period at the local </a:t>
            </a:r>
            <a:r>
              <a:rPr lang="en-US" sz="1400" dirty="0" smtClean="0"/>
              <a:t>shops, </a:t>
            </a:r>
            <a:r>
              <a:rPr lang="en-US" sz="1400" dirty="0" smtClean="0"/>
              <a:t>encouraging </a:t>
            </a:r>
            <a:r>
              <a:rPr lang="en-US" sz="1400" dirty="0"/>
              <a:t>people to </a:t>
            </a:r>
            <a:r>
              <a:rPr lang="en-US" sz="1400" dirty="0" smtClean="0"/>
              <a:t>visit all the stores, just </a:t>
            </a:r>
            <a:r>
              <a:rPr lang="en-US" sz="1400" dirty="0" smtClean="0"/>
              <a:t>like a pub </a:t>
            </a:r>
            <a:r>
              <a:rPr lang="en-US" sz="1400" dirty="0" smtClean="0"/>
              <a:t>crawl</a:t>
            </a:r>
            <a:r>
              <a:rPr lang="en-US" sz="1400" dirty="0"/>
              <a:t>!</a:t>
            </a:r>
            <a:endParaRPr lang="en-US" sz="1400" dirty="0" smtClean="0"/>
          </a:p>
          <a:p>
            <a:r>
              <a:rPr lang="en-US" sz="1400" dirty="0" smtClean="0"/>
              <a:t>Also partner with food/</a:t>
            </a:r>
            <a:r>
              <a:rPr lang="en-US" sz="1400" dirty="0" smtClean="0"/>
              <a:t>beverage retailers </a:t>
            </a:r>
            <a:r>
              <a:rPr lang="en-US" sz="1400" dirty="0" smtClean="0"/>
              <a:t>so </a:t>
            </a:r>
            <a:r>
              <a:rPr lang="en-US" sz="1400" dirty="0" smtClean="0"/>
              <a:t>shoppers can get some fuel while they </a:t>
            </a:r>
            <a:r>
              <a:rPr lang="en-US" sz="1400" dirty="0" smtClean="0"/>
              <a:t>shop</a:t>
            </a:r>
            <a:r>
              <a:rPr lang="en-US" sz="1400" dirty="0" smtClean="0"/>
              <a:t>.</a:t>
            </a:r>
            <a:endParaRPr lang="en-US" sz="1400" dirty="0"/>
          </a:p>
          <a:p>
            <a:r>
              <a:rPr lang="en-US" sz="1400" dirty="0" smtClean="0"/>
              <a:t>Encourage residents/prospects to bring </a:t>
            </a:r>
            <a:r>
              <a:rPr lang="en-US" sz="1400" dirty="0"/>
              <a:t>their </a:t>
            </a:r>
            <a:r>
              <a:rPr lang="en-US" sz="1400" dirty="0" smtClean="0"/>
              <a:t>receipt in to the Leasing Office </a:t>
            </a:r>
            <a:r>
              <a:rPr lang="en-US" sz="1400" dirty="0"/>
              <a:t>to </a:t>
            </a:r>
            <a:r>
              <a:rPr lang="en-US" sz="1400" dirty="0" smtClean="0"/>
              <a:t>enter a </a:t>
            </a:r>
            <a:r>
              <a:rPr lang="en-US" sz="1400" dirty="0" smtClean="0"/>
              <a:t>raffle. </a:t>
            </a:r>
          </a:p>
          <a:p>
            <a:endParaRPr lang="en-US" sz="1400" dirty="0" smtClean="0"/>
          </a:p>
          <a:p>
            <a:pPr lvl="1"/>
            <a:r>
              <a:rPr lang="en-US" sz="1200" dirty="0" smtClean="0"/>
              <a:t>Dinner for Two @Local Hot Spot</a:t>
            </a:r>
          </a:p>
          <a:p>
            <a:pPr lvl="1"/>
            <a:r>
              <a:rPr lang="en-US" sz="1200" dirty="0" smtClean="0"/>
              <a:t>Visa Gift Card to Local Business </a:t>
            </a:r>
          </a:p>
          <a:p>
            <a:pPr lvl="1"/>
            <a:r>
              <a:rPr lang="en-US" sz="1200" dirty="0" smtClean="0"/>
              <a:t>Waived Pet fee (3 or 6 months)</a:t>
            </a:r>
          </a:p>
          <a:p>
            <a:pPr lvl="1"/>
            <a:r>
              <a:rPr lang="en-US" sz="1200" dirty="0" smtClean="0"/>
              <a:t>Waived </a:t>
            </a:r>
            <a:r>
              <a:rPr lang="en-US" sz="1200" dirty="0"/>
              <a:t>Amenity Fee (3 or 6 </a:t>
            </a:r>
            <a:r>
              <a:rPr lang="en-US" sz="1200" dirty="0" smtClean="0"/>
              <a:t>Months)</a:t>
            </a:r>
          </a:p>
          <a:p>
            <a:pPr lvl="1"/>
            <a:r>
              <a:rPr lang="en-US" sz="1200" dirty="0" smtClean="0"/>
              <a:t>More incentive </a:t>
            </a:r>
            <a:r>
              <a:rPr lang="en-US" sz="1200" dirty="0" smtClean="0"/>
              <a:t>ideas on the last page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3CC61-5EAB-3544-A461-D77D95E3C55D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75140" y="1916477"/>
            <a:ext cx="4884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Hop From Store-to-Store With A </a:t>
            </a:r>
            <a:r>
              <a:rPr lang="en-US" dirty="0" smtClean="0"/>
              <a:t>“</a:t>
            </a:r>
            <a:r>
              <a:rPr lang="en-US" dirty="0" smtClean="0"/>
              <a:t>Shop Crawl”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355" y="2463800"/>
            <a:ext cx="3784992" cy="37465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885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How Can You Celebrate?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/>
              <a:t>Not A Lot Of Local Stores? No Problem.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378" y="2693832"/>
            <a:ext cx="4820222" cy="4057466"/>
          </a:xfrm>
        </p:spPr>
        <p:txBody>
          <a:bodyPr>
            <a:normAutofit/>
          </a:bodyPr>
          <a:lstStyle/>
          <a:p>
            <a:r>
              <a:rPr lang="en-US" sz="1600" dirty="0" smtClean="0"/>
              <a:t>No small business within a short walk? No problem</a:t>
            </a:r>
            <a:r>
              <a:rPr lang="en-US" sz="1600" dirty="0" smtClean="0"/>
              <a:t>!</a:t>
            </a:r>
          </a:p>
          <a:p>
            <a:r>
              <a:rPr lang="en-US" sz="1600" dirty="0">
                <a:solidFill>
                  <a:srgbClr val="444548"/>
                </a:solidFill>
              </a:rPr>
              <a:t>Bring in a local clothing store, florist, bakery, </a:t>
            </a:r>
            <a:r>
              <a:rPr lang="en-US" sz="1600" dirty="0" err="1">
                <a:solidFill>
                  <a:srgbClr val="444548"/>
                </a:solidFill>
              </a:rPr>
              <a:t>etc</a:t>
            </a:r>
            <a:endParaRPr lang="en-US" sz="1600" b="1" dirty="0" smtClean="0"/>
          </a:p>
          <a:p>
            <a:r>
              <a:rPr lang="en-US" sz="1600" dirty="0" smtClean="0"/>
              <a:t>Host Pop Up Shop </a:t>
            </a:r>
            <a:r>
              <a:rPr lang="en-US" sz="1600" dirty="0"/>
              <a:t>in club house, theatre room, or </a:t>
            </a:r>
            <a:r>
              <a:rPr lang="en-US" sz="1600" dirty="0" smtClean="0"/>
              <a:t>lobby</a:t>
            </a:r>
            <a:endParaRPr lang="en-US" sz="1600" dirty="0"/>
          </a:p>
          <a:p>
            <a:r>
              <a:rPr lang="en-US" sz="1600" dirty="0" smtClean="0"/>
              <a:t>Market to </a:t>
            </a:r>
            <a:r>
              <a:rPr lang="en-US" sz="1600" dirty="0"/>
              <a:t>prospects as a “One Stop </a:t>
            </a:r>
            <a:r>
              <a:rPr lang="en-US" sz="1600" dirty="0" smtClean="0"/>
              <a:t>Shop”</a:t>
            </a:r>
          </a:p>
          <a:p>
            <a:r>
              <a:rPr lang="en-US" sz="1600" dirty="0"/>
              <a:t>Prospects can tour </a:t>
            </a:r>
            <a:r>
              <a:rPr lang="en-US" sz="1600" dirty="0"/>
              <a:t>the building and do some holiday shopping all in one </a:t>
            </a:r>
            <a:r>
              <a:rPr lang="en-US" sz="1600" dirty="0" smtClean="0"/>
              <a:t>place, </a:t>
            </a:r>
            <a:r>
              <a:rPr lang="en-US" sz="1600" dirty="0"/>
              <a:t>while also supporting a local business </a:t>
            </a:r>
          </a:p>
          <a:p>
            <a:pPr lvl="0"/>
            <a:r>
              <a:rPr lang="en-US" sz="1600" dirty="0">
                <a:solidFill>
                  <a:srgbClr val="444548"/>
                </a:solidFill>
              </a:rPr>
              <a:t>This is a great way to give your prospects </a:t>
            </a:r>
            <a:r>
              <a:rPr lang="en-US" sz="1600" dirty="0" smtClean="0">
                <a:solidFill>
                  <a:srgbClr val="444548"/>
                </a:solidFill>
              </a:rPr>
              <a:t>a feel for your community and lifestyle </a:t>
            </a:r>
            <a:endParaRPr lang="en-US" sz="1600" dirty="0" smtClean="0">
              <a:solidFill>
                <a:srgbClr val="444548"/>
              </a:solidFill>
            </a:endParaRPr>
          </a:p>
          <a:p>
            <a:pPr lvl="0"/>
            <a:endParaRPr lang="en-US" sz="1200" dirty="0" smtClean="0"/>
          </a:p>
          <a:p>
            <a:pPr marL="457200" lvl="1" indent="0"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3CC61-5EAB-3544-A461-D77D95E3C55D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98963" y="1883700"/>
            <a:ext cx="4700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Bring Your Local Stores Right To Your Door With A “Pop Up Shop”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01" y="2026761"/>
            <a:ext cx="3263900" cy="224044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1" y="4425009"/>
            <a:ext cx="3263900" cy="232628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960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6283"/>
            <a:ext cx="4229498" cy="1143000"/>
          </a:xfrm>
        </p:spPr>
        <p:txBody>
          <a:bodyPr/>
          <a:lstStyle/>
          <a:p>
            <a:r>
              <a:rPr lang="en-US" sz="3200" dirty="0" smtClean="0"/>
              <a:t>How Can You Celebrate?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/>
              <a:t>Shop ‘Till You Drop For </a:t>
            </a:r>
            <a:r>
              <a:rPr lang="en-US" sz="1800" dirty="0" err="1" smtClean="0"/>
              <a:t>Movember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00" y="2797543"/>
            <a:ext cx="4343400" cy="4057466"/>
          </a:xfrm>
        </p:spPr>
        <p:txBody>
          <a:bodyPr>
            <a:normAutofit/>
          </a:bodyPr>
          <a:lstStyle/>
          <a:p>
            <a:r>
              <a:rPr lang="en-US" sz="1400" dirty="0" smtClean="0"/>
              <a:t>Partner </a:t>
            </a:r>
            <a:r>
              <a:rPr lang="en-US" sz="1400" dirty="0" smtClean="0"/>
              <a:t>up </a:t>
            </a:r>
            <a:r>
              <a:rPr lang="en-US" sz="1400" dirty="0" smtClean="0"/>
              <a:t>with a local </a:t>
            </a:r>
            <a:r>
              <a:rPr lang="en-US" sz="1400" dirty="0" smtClean="0"/>
              <a:t>small business </a:t>
            </a:r>
            <a:r>
              <a:rPr lang="en-US" sz="1400" dirty="0" smtClean="0"/>
              <a:t>and </a:t>
            </a:r>
            <a:r>
              <a:rPr lang="en-US" sz="1400" dirty="0" smtClean="0"/>
              <a:t>advertise to your </a:t>
            </a:r>
            <a:r>
              <a:rPr lang="en-US" sz="1400" dirty="0" smtClean="0"/>
              <a:t>residents/prospects </a:t>
            </a:r>
            <a:r>
              <a:rPr lang="en-US" sz="1400" dirty="0" smtClean="0"/>
              <a:t>that, </a:t>
            </a:r>
            <a:r>
              <a:rPr lang="en-US" sz="1400" dirty="0"/>
              <a:t>“For every $___ spent at X Local Store/Restaurant, we will donate $___ to the Bozzuto </a:t>
            </a:r>
            <a:r>
              <a:rPr lang="en-US" sz="1400" dirty="0" err="1"/>
              <a:t>Movember</a:t>
            </a:r>
            <a:r>
              <a:rPr lang="en-US" sz="1400" dirty="0"/>
              <a:t> Campaign</a:t>
            </a:r>
            <a:r>
              <a:rPr lang="en-US" sz="1400" dirty="0" smtClean="0"/>
              <a:t>.”</a:t>
            </a:r>
          </a:p>
          <a:p>
            <a:pPr lvl="1"/>
            <a:r>
              <a:rPr lang="en-US" sz="1200" dirty="0" smtClean="0"/>
              <a:t>Note: This </a:t>
            </a:r>
            <a:r>
              <a:rPr lang="en-US" sz="1200" dirty="0" smtClean="0"/>
              <a:t>can be catered to an estimate of how much that can be donated from your site</a:t>
            </a:r>
          </a:p>
          <a:p>
            <a:r>
              <a:rPr lang="en-US" sz="1400" dirty="0" smtClean="0"/>
              <a:t>Be sure to either have the store keep track or have your residents bring in a receipt to the leasing office when they shop there</a:t>
            </a:r>
          </a:p>
          <a:p>
            <a:r>
              <a:rPr lang="en-US" sz="1400" dirty="0" smtClean="0"/>
              <a:t>For prospects, you can match the donation to </a:t>
            </a:r>
            <a:r>
              <a:rPr lang="en-US" sz="1400" dirty="0" err="1" smtClean="0"/>
              <a:t>Movember</a:t>
            </a:r>
            <a:r>
              <a:rPr lang="en-US" sz="1400" dirty="0" smtClean="0"/>
              <a:t> as well as knock off money in rent or fees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3CC61-5EAB-3544-A461-D77D95E3C55D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55600" y="1936137"/>
            <a:ext cx="4700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Support Your Local Business While Supporting </a:t>
            </a:r>
            <a:r>
              <a:rPr lang="en-US" dirty="0" err="1" smtClean="0"/>
              <a:t>Movember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t="1601"/>
          <a:stretch/>
        </p:blipFill>
        <p:spPr bwMode="auto">
          <a:xfrm>
            <a:off x="4686698" y="2259303"/>
            <a:ext cx="4315009" cy="3685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3975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ozzuto">
      <a:dk1>
        <a:srgbClr val="444548"/>
      </a:dk1>
      <a:lt1>
        <a:sysClr val="window" lastClr="FFFFFF"/>
      </a:lt1>
      <a:dk2>
        <a:srgbClr val="173961"/>
      </a:dk2>
      <a:lt2>
        <a:srgbClr val="EEECE1"/>
      </a:lt2>
      <a:accent1>
        <a:srgbClr val="62B8C7"/>
      </a:accent1>
      <a:accent2>
        <a:srgbClr val="105337"/>
      </a:accent2>
      <a:accent3>
        <a:srgbClr val="9BBB59"/>
      </a:accent3>
      <a:accent4>
        <a:srgbClr val="A0A19F"/>
      </a:accent4>
      <a:accent5>
        <a:srgbClr val="C10A25"/>
      </a:accent5>
      <a:accent6>
        <a:srgbClr val="384173"/>
      </a:accent6>
      <a:hlink>
        <a:srgbClr val="008BC6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0C3A4839CE9742BCAC7CFC59F65B27" ma:contentTypeVersion="1" ma:contentTypeDescription="Create a new document." ma:contentTypeScope="" ma:versionID="dfa0b3af7ba3d4a54f176c0897d9bfa6">
  <xsd:schema xmlns:xsd="http://www.w3.org/2001/XMLSchema" xmlns:xs="http://www.w3.org/2001/XMLSchema" xmlns:p="http://schemas.microsoft.com/office/2006/metadata/properties" xmlns:ns2="38877fca-9d5e-4f7b-a75e-55ccb9c8b644" targetNamespace="http://schemas.microsoft.com/office/2006/metadata/properties" ma:root="true" ma:fieldsID="f37cfa28fb56d5f064006667d24c05b6" ns2:_="">
    <xsd:import namespace="38877fca-9d5e-4f7b-a75e-55ccb9c8b644"/>
    <xsd:element name="properties">
      <xsd:complexType>
        <xsd:sequence>
          <xsd:element name="documentManagement">
            <xsd:complexType>
              <xsd:all>
                <xsd:element ref="ns2:Description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877fca-9d5e-4f7b-a75e-55ccb9c8b644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default="Contracts" ma:internalName="Description0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Contracts"/>
                        <xsd:enumeration value="Brand Standards"/>
                        <xsd:enumeration value="Eblasts"/>
                        <xsd:enumeration value="Tutorial"/>
                        <xsd:enumeration value="Social Media"/>
                        <xsd:enumeration value="Checklists"/>
                        <xsd:enumeration value="Forms"/>
                        <xsd:enumeration value="Fonts"/>
                        <xsd:enumeration value="Public Relations"/>
                        <xsd:enumeration value="Logins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38877fca-9d5e-4f7b-a75e-55ccb9c8b644">
      <Value>Contracts</Value>
    </Description0>
  </documentManagement>
</p:properties>
</file>

<file path=customXml/itemProps1.xml><?xml version="1.0" encoding="utf-8"?>
<ds:datastoreItem xmlns:ds="http://schemas.openxmlformats.org/officeDocument/2006/customXml" ds:itemID="{391F9B94-954D-4878-8CDC-F257A46F96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877fca-9d5e-4f7b-a75e-55ccb9c8b6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83B51A5-C872-4F23-B989-59A3B87A78B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C7C9B29-1543-45D6-8D2F-A21B3A83C2E4}">
  <ds:schemaRefs>
    <ds:schemaRef ds:uri="http://purl.org/dc/dcmitype/"/>
    <ds:schemaRef ds:uri="http://www.w3.org/XML/1998/namespace"/>
    <ds:schemaRef ds:uri="http://purl.org/dc/elements/1.1/"/>
    <ds:schemaRef ds:uri="38877fca-9d5e-4f7b-a75e-55ccb9c8b644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65692</TotalTime>
  <Words>547</Words>
  <Application>Microsoft Office PowerPoint</Application>
  <PresentationFormat>On-screen Show (4:3)</PresentationFormat>
  <Paragraphs>57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PowerPoint Presentation</vt:lpstr>
      <vt:lpstr>Celebrate Small Business Saturday Create Local Awareness To Support Your Community.</vt:lpstr>
      <vt:lpstr>Celebrate Small Business Saturday See How Shopping Local Can Benefit Your Community.</vt:lpstr>
      <vt:lpstr>How Can You Celebrate? For Properties With a Large Presence of Local Stores/Restaurants. </vt:lpstr>
      <vt:lpstr>How Can You Celebrate? Not A Lot Of Local Stores? No Problem.</vt:lpstr>
      <vt:lpstr>How Can You Celebrate? Shop ‘Till You Drop For Movember.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of Management Capabilities:</dc:title>
  <dc:creator>Kathy Carbonetti</dc:creator>
  <cp:lastModifiedBy>Erin Monfredo</cp:lastModifiedBy>
  <cp:revision>345</cp:revision>
  <cp:lastPrinted>2015-10-02T18:18:01Z</cp:lastPrinted>
  <dcterms:created xsi:type="dcterms:W3CDTF">2014-03-24T10:12:13Z</dcterms:created>
  <dcterms:modified xsi:type="dcterms:W3CDTF">2015-10-22T17:25:53Z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0x010100600C3A4839CE9742BCAC7CFC59F65B27</vt:lpwstr>
  </property>
</Properties>
</file>