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6"/>
  </p:notesMasterIdLst>
  <p:handoutMasterIdLst>
    <p:handoutMasterId r:id="rId37"/>
  </p:handoutMasterIdLst>
  <p:sldIdLst>
    <p:sldId id="256" r:id="rId5"/>
    <p:sldId id="257" r:id="rId6"/>
    <p:sldId id="260" r:id="rId7"/>
    <p:sldId id="325" r:id="rId8"/>
    <p:sldId id="385" r:id="rId9"/>
    <p:sldId id="399" r:id="rId10"/>
    <p:sldId id="400" r:id="rId11"/>
    <p:sldId id="395" r:id="rId12"/>
    <p:sldId id="326" r:id="rId13"/>
    <p:sldId id="329" r:id="rId14"/>
    <p:sldId id="402" r:id="rId15"/>
    <p:sldId id="404" r:id="rId16"/>
    <p:sldId id="398" r:id="rId17"/>
    <p:sldId id="364" r:id="rId18"/>
    <p:sldId id="405" r:id="rId19"/>
    <p:sldId id="390" r:id="rId20"/>
    <p:sldId id="361" r:id="rId21"/>
    <p:sldId id="406" r:id="rId22"/>
    <p:sldId id="407" r:id="rId23"/>
    <p:sldId id="408" r:id="rId24"/>
    <p:sldId id="409" r:id="rId25"/>
    <p:sldId id="410" r:id="rId26"/>
    <p:sldId id="411" r:id="rId27"/>
    <p:sldId id="392" r:id="rId28"/>
    <p:sldId id="413" r:id="rId29"/>
    <p:sldId id="414" r:id="rId30"/>
    <p:sldId id="412" r:id="rId31"/>
    <p:sldId id="415" r:id="rId32"/>
    <p:sldId id="318" r:id="rId33"/>
    <p:sldId id="289" r:id="rId34"/>
    <p:sldId id="41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D3C335-8CF2-4878-B5DF-6DB8C4FE19E5}">
          <p14:sldIdLst/>
        </p14:section>
        <p14:section name="Blair" id="{58AF60DC-EAD4-44CE-A530-227CA50DF42E}">
          <p14:sldIdLst>
            <p14:sldId id="256"/>
            <p14:sldId id="257"/>
            <p14:sldId id="260"/>
            <p14:sldId id="325"/>
            <p14:sldId id="385"/>
            <p14:sldId id="399"/>
            <p14:sldId id="400"/>
            <p14:sldId id="395"/>
            <p14:sldId id="326"/>
            <p14:sldId id="329"/>
            <p14:sldId id="402"/>
            <p14:sldId id="404"/>
            <p14:sldId id="398"/>
            <p14:sldId id="364"/>
            <p14:sldId id="405"/>
            <p14:sldId id="390"/>
            <p14:sldId id="361"/>
            <p14:sldId id="406"/>
            <p14:sldId id="407"/>
            <p14:sldId id="408"/>
            <p14:sldId id="409"/>
            <p14:sldId id="410"/>
            <p14:sldId id="411"/>
            <p14:sldId id="392"/>
            <p14:sldId id="413"/>
            <p14:sldId id="414"/>
            <p14:sldId id="412"/>
            <p14:sldId id="415"/>
            <p14:sldId id="318"/>
            <p14:sldId id="289"/>
            <p14:sldId id="4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B31C9D-EBA9-CAA0-3446-17A6871622ED}" name="Kelley Shannon" initials="KS" userId="S::kshannon@bozzuto.com::c25337ff-e4bd-46b1-a28e-f8f1b9880a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tti Gorski" initials="KG" lastIdx="18" clrIdx="0">
    <p:extLst>
      <p:ext uri="{19B8F6BF-5375-455C-9EA6-DF929625EA0E}">
        <p15:presenceInfo xmlns:p15="http://schemas.microsoft.com/office/powerpoint/2012/main" userId="S::Ketti.Gorski@bozzuto.com::a108b006-8443-49d1-a2de-7b751dd252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447"/>
    <a:srgbClr val="E7E3E0"/>
    <a:srgbClr val="E2DEDB"/>
    <a:srgbClr val="DCD8D5"/>
    <a:srgbClr val="DDDCD7"/>
    <a:srgbClr val="D9D6D1"/>
    <a:srgbClr val="DCDBD6"/>
    <a:srgbClr val="EDECE7"/>
    <a:srgbClr val="DDDAD5"/>
    <a:srgbClr val="181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64" autoAdjust="0"/>
    <p:restoredTop sz="94209" autoAdjust="0"/>
  </p:normalViewPr>
  <p:slideViewPr>
    <p:cSldViewPr snapToGrid="0">
      <p:cViewPr varScale="1">
        <p:scale>
          <a:sx n="66" d="100"/>
          <a:sy n="66" d="100"/>
        </p:scale>
        <p:origin x="208" y="8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1862"/>
    </p:cViewPr>
  </p:sorterViewPr>
  <p:notesViewPr>
    <p:cSldViewPr snapToGrid="0">
      <p:cViewPr varScale="1">
        <p:scale>
          <a:sx n="53" d="100"/>
          <a:sy n="53" d="100"/>
        </p:scale>
        <p:origin x="197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AC7B85-0BBF-4F42-86F3-5C1FC2D13F77}" type="datetimeFigureOut">
              <a:rPr lang="en-US" smtClean="0"/>
              <a:t>8/1/22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488DCE-5D5D-4229-A1C4-C4FE9CE5CA2A}" type="slidenum">
              <a:rPr lang="en-US" smtClean="0"/>
              <a:t>‹#›</a:t>
            </a:fld>
            <a:endParaRPr lang="en-US"/>
          </a:p>
        </p:txBody>
      </p:sp>
    </p:spTree>
    <p:extLst>
      <p:ext uri="{BB962C8B-B14F-4D97-AF65-F5344CB8AC3E}">
        <p14:creationId xmlns:p14="http://schemas.microsoft.com/office/powerpoint/2010/main" val="2397063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843CF-A60C-41F5-8D5B-B6FE10AA5A58}" type="datetimeFigureOut">
              <a:rPr lang="en-US" smtClean="0"/>
              <a:t>8/1/22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3C7D8-36CA-4A20-A60E-AC415A7E08F2}" type="slidenum">
              <a:rPr lang="en-US" smtClean="0"/>
              <a:t>‹#›</a:t>
            </a:fld>
            <a:endParaRPr lang="en-US"/>
          </a:p>
        </p:txBody>
      </p:sp>
    </p:spTree>
    <p:extLst>
      <p:ext uri="{BB962C8B-B14F-4D97-AF65-F5344CB8AC3E}">
        <p14:creationId xmlns:p14="http://schemas.microsoft.com/office/powerpoint/2010/main" val="237843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3</a:t>
            </a:fld>
            <a:endParaRPr lang="en-US" dirty="0"/>
          </a:p>
        </p:txBody>
      </p:sp>
    </p:spTree>
    <p:extLst>
      <p:ext uri="{BB962C8B-B14F-4D97-AF65-F5344CB8AC3E}">
        <p14:creationId xmlns:p14="http://schemas.microsoft.com/office/powerpoint/2010/main" val="343358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13</a:t>
            </a:fld>
            <a:endParaRPr lang="en-US" dirty="0"/>
          </a:p>
        </p:txBody>
      </p:sp>
    </p:spTree>
    <p:extLst>
      <p:ext uri="{BB962C8B-B14F-4D97-AF65-F5344CB8AC3E}">
        <p14:creationId xmlns:p14="http://schemas.microsoft.com/office/powerpoint/2010/main" val="326035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15</a:t>
            </a:fld>
            <a:endParaRPr lang="en-US" dirty="0"/>
          </a:p>
        </p:txBody>
      </p:sp>
    </p:spTree>
    <p:extLst>
      <p:ext uri="{BB962C8B-B14F-4D97-AF65-F5344CB8AC3E}">
        <p14:creationId xmlns:p14="http://schemas.microsoft.com/office/powerpoint/2010/main" val="296334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16</a:t>
            </a:fld>
            <a:endParaRPr lang="en-US" dirty="0"/>
          </a:p>
        </p:txBody>
      </p:sp>
    </p:spTree>
    <p:extLst>
      <p:ext uri="{BB962C8B-B14F-4D97-AF65-F5344CB8AC3E}">
        <p14:creationId xmlns:p14="http://schemas.microsoft.com/office/powerpoint/2010/main" val="428512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17</a:t>
            </a:fld>
            <a:endParaRPr lang="en-US"/>
          </a:p>
        </p:txBody>
      </p:sp>
    </p:spTree>
    <p:extLst>
      <p:ext uri="{BB962C8B-B14F-4D97-AF65-F5344CB8AC3E}">
        <p14:creationId xmlns:p14="http://schemas.microsoft.com/office/powerpoint/2010/main" val="856739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18</a:t>
            </a:fld>
            <a:endParaRPr lang="en-US" dirty="0"/>
          </a:p>
        </p:txBody>
      </p:sp>
    </p:spTree>
    <p:extLst>
      <p:ext uri="{BB962C8B-B14F-4D97-AF65-F5344CB8AC3E}">
        <p14:creationId xmlns:p14="http://schemas.microsoft.com/office/powerpoint/2010/main" val="242395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20</a:t>
            </a:fld>
            <a:endParaRPr lang="en-US" dirty="0"/>
          </a:p>
        </p:txBody>
      </p:sp>
    </p:spTree>
    <p:extLst>
      <p:ext uri="{BB962C8B-B14F-4D97-AF65-F5344CB8AC3E}">
        <p14:creationId xmlns:p14="http://schemas.microsoft.com/office/powerpoint/2010/main" val="202457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21</a:t>
            </a:fld>
            <a:endParaRPr lang="en-US"/>
          </a:p>
        </p:txBody>
      </p:sp>
    </p:spTree>
    <p:extLst>
      <p:ext uri="{BB962C8B-B14F-4D97-AF65-F5344CB8AC3E}">
        <p14:creationId xmlns:p14="http://schemas.microsoft.com/office/powerpoint/2010/main" val="735422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22</a:t>
            </a:fld>
            <a:endParaRPr lang="en-US" dirty="0"/>
          </a:p>
        </p:txBody>
      </p:sp>
    </p:spTree>
    <p:extLst>
      <p:ext uri="{BB962C8B-B14F-4D97-AF65-F5344CB8AC3E}">
        <p14:creationId xmlns:p14="http://schemas.microsoft.com/office/powerpoint/2010/main" val="3557358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23</a:t>
            </a:fld>
            <a:endParaRPr lang="en-US"/>
          </a:p>
        </p:txBody>
      </p:sp>
    </p:spTree>
    <p:extLst>
      <p:ext uri="{BB962C8B-B14F-4D97-AF65-F5344CB8AC3E}">
        <p14:creationId xmlns:p14="http://schemas.microsoft.com/office/powerpoint/2010/main" val="1300500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24</a:t>
            </a:fld>
            <a:endParaRPr lang="en-US" dirty="0"/>
          </a:p>
        </p:txBody>
      </p:sp>
    </p:spTree>
    <p:extLst>
      <p:ext uri="{BB962C8B-B14F-4D97-AF65-F5344CB8AC3E}">
        <p14:creationId xmlns:p14="http://schemas.microsoft.com/office/powerpoint/2010/main" val="2169745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4</a:t>
            </a:fld>
            <a:endParaRPr lang="en-US"/>
          </a:p>
        </p:txBody>
      </p:sp>
    </p:spTree>
    <p:extLst>
      <p:ext uri="{BB962C8B-B14F-4D97-AF65-F5344CB8AC3E}">
        <p14:creationId xmlns:p14="http://schemas.microsoft.com/office/powerpoint/2010/main" val="341723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25</a:t>
            </a:fld>
            <a:endParaRPr lang="en-US" dirty="0"/>
          </a:p>
        </p:txBody>
      </p:sp>
    </p:spTree>
    <p:extLst>
      <p:ext uri="{BB962C8B-B14F-4D97-AF65-F5344CB8AC3E}">
        <p14:creationId xmlns:p14="http://schemas.microsoft.com/office/powerpoint/2010/main" val="1470353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26</a:t>
            </a:fld>
            <a:endParaRPr lang="en-US"/>
          </a:p>
        </p:txBody>
      </p:sp>
    </p:spTree>
    <p:extLst>
      <p:ext uri="{BB962C8B-B14F-4D97-AF65-F5344CB8AC3E}">
        <p14:creationId xmlns:p14="http://schemas.microsoft.com/office/powerpoint/2010/main" val="1020220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3C7D8-36CA-4A20-A60E-AC415A7E08F2}" type="slidenum">
              <a:rPr lang="en-US" smtClean="0"/>
              <a:t>27</a:t>
            </a:fld>
            <a:endParaRPr lang="en-US" dirty="0"/>
          </a:p>
        </p:txBody>
      </p:sp>
    </p:spTree>
    <p:extLst>
      <p:ext uri="{BB962C8B-B14F-4D97-AF65-F5344CB8AC3E}">
        <p14:creationId xmlns:p14="http://schemas.microsoft.com/office/powerpoint/2010/main" val="1392544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28</a:t>
            </a:fld>
            <a:endParaRPr lang="en-US"/>
          </a:p>
        </p:txBody>
      </p:sp>
    </p:spTree>
    <p:extLst>
      <p:ext uri="{BB962C8B-B14F-4D97-AF65-F5344CB8AC3E}">
        <p14:creationId xmlns:p14="http://schemas.microsoft.com/office/powerpoint/2010/main" val="978751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29</a:t>
            </a:fld>
            <a:endParaRPr lang="en-US"/>
          </a:p>
        </p:txBody>
      </p:sp>
    </p:spTree>
    <p:extLst>
      <p:ext uri="{BB962C8B-B14F-4D97-AF65-F5344CB8AC3E}">
        <p14:creationId xmlns:p14="http://schemas.microsoft.com/office/powerpoint/2010/main" val="2128207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30</a:t>
            </a:fld>
            <a:endParaRPr lang="en-US"/>
          </a:p>
        </p:txBody>
      </p:sp>
    </p:spTree>
    <p:extLst>
      <p:ext uri="{BB962C8B-B14F-4D97-AF65-F5344CB8AC3E}">
        <p14:creationId xmlns:p14="http://schemas.microsoft.com/office/powerpoint/2010/main" val="3083252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31</a:t>
            </a:fld>
            <a:endParaRPr lang="en-US"/>
          </a:p>
        </p:txBody>
      </p:sp>
    </p:spTree>
    <p:extLst>
      <p:ext uri="{BB962C8B-B14F-4D97-AF65-F5344CB8AC3E}">
        <p14:creationId xmlns:p14="http://schemas.microsoft.com/office/powerpoint/2010/main" val="281574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5</a:t>
            </a:fld>
            <a:endParaRPr lang="en-US"/>
          </a:p>
        </p:txBody>
      </p:sp>
    </p:spTree>
    <p:extLst>
      <p:ext uri="{BB962C8B-B14F-4D97-AF65-F5344CB8AC3E}">
        <p14:creationId xmlns:p14="http://schemas.microsoft.com/office/powerpoint/2010/main" val="88651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6</a:t>
            </a:fld>
            <a:endParaRPr lang="en-US"/>
          </a:p>
        </p:txBody>
      </p:sp>
    </p:spTree>
    <p:extLst>
      <p:ext uri="{BB962C8B-B14F-4D97-AF65-F5344CB8AC3E}">
        <p14:creationId xmlns:p14="http://schemas.microsoft.com/office/powerpoint/2010/main" val="249248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7</a:t>
            </a:fld>
            <a:endParaRPr lang="en-US"/>
          </a:p>
        </p:txBody>
      </p:sp>
    </p:spTree>
    <p:extLst>
      <p:ext uri="{BB962C8B-B14F-4D97-AF65-F5344CB8AC3E}">
        <p14:creationId xmlns:p14="http://schemas.microsoft.com/office/powerpoint/2010/main" val="271602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Only send an eblast if you have new and compelling information to share. On average, open rates fall as more eblasts are sent because email fatigue sets in.</a:t>
            </a:r>
          </a:p>
        </p:txBody>
      </p:sp>
      <p:sp>
        <p:nvSpPr>
          <p:cNvPr id="4" name="Slide Number Placeholder 3"/>
          <p:cNvSpPr>
            <a:spLocks noGrp="1"/>
          </p:cNvSpPr>
          <p:nvPr>
            <p:ph type="sldNum" sz="quarter" idx="10"/>
          </p:nvPr>
        </p:nvSpPr>
        <p:spPr/>
        <p:txBody>
          <a:bodyPr/>
          <a:lstStyle/>
          <a:p>
            <a:fld id="{7DF3C7D8-36CA-4A20-A60E-AC415A7E08F2}" type="slidenum">
              <a:rPr lang="en-US" smtClean="0"/>
              <a:t>8</a:t>
            </a:fld>
            <a:endParaRPr lang="en-US" dirty="0"/>
          </a:p>
        </p:txBody>
      </p:sp>
    </p:spTree>
    <p:extLst>
      <p:ext uri="{BB962C8B-B14F-4D97-AF65-F5344CB8AC3E}">
        <p14:creationId xmlns:p14="http://schemas.microsoft.com/office/powerpoint/2010/main" val="288517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9</a:t>
            </a:fld>
            <a:endParaRPr lang="en-US"/>
          </a:p>
        </p:txBody>
      </p:sp>
    </p:spTree>
    <p:extLst>
      <p:ext uri="{BB962C8B-B14F-4D97-AF65-F5344CB8AC3E}">
        <p14:creationId xmlns:p14="http://schemas.microsoft.com/office/powerpoint/2010/main" val="13800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11</a:t>
            </a:fld>
            <a:endParaRPr lang="en-US"/>
          </a:p>
        </p:txBody>
      </p:sp>
    </p:spTree>
    <p:extLst>
      <p:ext uri="{BB962C8B-B14F-4D97-AF65-F5344CB8AC3E}">
        <p14:creationId xmlns:p14="http://schemas.microsoft.com/office/powerpoint/2010/main" val="29755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F3C7D8-36CA-4A20-A60E-AC415A7E08F2}" type="slidenum">
              <a:rPr lang="en-US" smtClean="0"/>
              <a:t>12</a:t>
            </a:fld>
            <a:endParaRPr lang="en-US"/>
          </a:p>
        </p:txBody>
      </p:sp>
    </p:spTree>
    <p:extLst>
      <p:ext uri="{BB962C8B-B14F-4D97-AF65-F5344CB8AC3E}">
        <p14:creationId xmlns:p14="http://schemas.microsoft.com/office/powerpoint/2010/main" val="230542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D113EB-83DE-4651-A622-0E5E84ABD9CA}" type="datetimeFigureOut">
              <a:rPr lang="en-US" smtClean="0"/>
              <a:t>8/1/22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12671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113EB-83DE-4651-A622-0E5E84ABD9CA}" type="datetimeFigureOut">
              <a:rPr lang="en-US" smtClean="0"/>
              <a:t>8/1/22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5484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113EB-83DE-4651-A622-0E5E84ABD9CA}" type="datetimeFigureOut">
              <a:rPr lang="en-US" smtClean="0"/>
              <a:t>8/1/22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230679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113EB-83DE-4651-A622-0E5E84ABD9CA}" type="datetimeFigureOut">
              <a:rPr lang="en-US" smtClean="0"/>
              <a:t>8/1/22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408886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D113EB-83DE-4651-A622-0E5E84ABD9CA}" type="datetimeFigureOut">
              <a:rPr lang="en-US" smtClean="0"/>
              <a:t>8/1/22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178936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D113EB-83DE-4651-A622-0E5E84ABD9CA}" type="datetimeFigureOut">
              <a:rPr lang="en-US" smtClean="0"/>
              <a:t>8/1/22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199662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D113EB-83DE-4651-A622-0E5E84ABD9CA}" type="datetimeFigureOut">
              <a:rPr lang="en-US" smtClean="0"/>
              <a:t>8/1/22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383245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D113EB-83DE-4651-A622-0E5E84ABD9CA}" type="datetimeFigureOut">
              <a:rPr lang="en-US" smtClean="0"/>
              <a:t>8/1/22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402987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113EB-83DE-4651-A622-0E5E84ABD9CA}" type="datetimeFigureOut">
              <a:rPr lang="en-US" smtClean="0"/>
              <a:t>8/1/22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273185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D113EB-83DE-4651-A622-0E5E84ABD9CA}" type="datetimeFigureOut">
              <a:rPr lang="en-US" smtClean="0"/>
              <a:t>8/1/22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318683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D113EB-83DE-4651-A622-0E5E84ABD9CA}" type="datetimeFigureOut">
              <a:rPr lang="en-US" smtClean="0"/>
              <a:t>8/1/22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16DDD-5975-4BAF-8322-C3F69A9FEBF9}" type="slidenum">
              <a:rPr lang="en-US" smtClean="0"/>
              <a:t>‹#›</a:t>
            </a:fld>
            <a:endParaRPr lang="en-US"/>
          </a:p>
        </p:txBody>
      </p:sp>
    </p:spTree>
    <p:extLst>
      <p:ext uri="{BB962C8B-B14F-4D97-AF65-F5344CB8AC3E}">
        <p14:creationId xmlns:p14="http://schemas.microsoft.com/office/powerpoint/2010/main" val="127077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113EB-83DE-4651-A622-0E5E84ABD9CA}" type="datetimeFigureOut">
              <a:rPr lang="en-US" smtClean="0"/>
              <a:t>8/1/22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16DDD-5975-4BAF-8322-C3F69A9FEBF9}" type="slidenum">
              <a:rPr lang="en-US" smtClean="0"/>
              <a:t>‹#›</a:t>
            </a:fld>
            <a:endParaRPr lang="en-US"/>
          </a:p>
        </p:txBody>
      </p:sp>
    </p:spTree>
    <p:extLst>
      <p:ext uri="{BB962C8B-B14F-4D97-AF65-F5344CB8AC3E}">
        <p14:creationId xmlns:p14="http://schemas.microsoft.com/office/powerpoint/2010/main" val="3949168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D08876-0EFF-4761-B10C-8D927EC69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19" t="2273" r="4300" b="116"/>
          <a:stretch/>
        </p:blipFill>
        <p:spPr>
          <a:xfrm>
            <a:off x="0" y="0"/>
            <a:ext cx="12192000" cy="9113140"/>
          </a:xfrm>
          <a:prstGeom prst="rect">
            <a:avLst/>
          </a:prstGeom>
        </p:spPr>
      </p:pic>
      <p:sp>
        <p:nvSpPr>
          <p:cNvPr id="8" name="TextBox 7">
            <a:extLst>
              <a:ext uri="{FF2B5EF4-FFF2-40B4-BE49-F238E27FC236}">
                <a16:creationId xmlns:a16="http://schemas.microsoft.com/office/drawing/2014/main" id="{4CCCF172-7A55-43C8-8EA1-EAC8C60A9C18}"/>
              </a:ext>
            </a:extLst>
          </p:cNvPr>
          <p:cNvSpPr txBox="1"/>
          <p:nvPr/>
        </p:nvSpPr>
        <p:spPr>
          <a:xfrm>
            <a:off x="2654617" y="2802038"/>
            <a:ext cx="6882777" cy="1107996"/>
          </a:xfrm>
          <a:prstGeom prst="rect">
            <a:avLst/>
          </a:prstGeom>
          <a:noFill/>
        </p:spPr>
        <p:txBody>
          <a:bodyPr wrap="square" rtlCol="0">
            <a:spAutoFit/>
          </a:bodyPr>
          <a:lstStyle/>
          <a:p>
            <a:pPr algn="ctr"/>
            <a:r>
              <a:rPr lang="en-US" sz="6600" dirty="0">
                <a:latin typeface="Surveyor Fine Book" pitchFamily="50" charset="0"/>
              </a:rPr>
              <a:t>Email Update </a:t>
            </a:r>
          </a:p>
        </p:txBody>
      </p:sp>
      <p:sp>
        <p:nvSpPr>
          <p:cNvPr id="6" name="TextBox 5">
            <a:extLst>
              <a:ext uri="{FF2B5EF4-FFF2-40B4-BE49-F238E27FC236}">
                <a16:creationId xmlns:a16="http://schemas.microsoft.com/office/drawing/2014/main" id="{38C38886-21BD-4713-B45D-54BF42B2B33B}"/>
              </a:ext>
            </a:extLst>
          </p:cNvPr>
          <p:cNvSpPr txBox="1"/>
          <p:nvPr/>
        </p:nvSpPr>
        <p:spPr>
          <a:xfrm>
            <a:off x="2925165" y="3851582"/>
            <a:ext cx="6341669" cy="461665"/>
          </a:xfrm>
          <a:prstGeom prst="rect">
            <a:avLst/>
          </a:prstGeom>
          <a:noFill/>
        </p:spPr>
        <p:txBody>
          <a:bodyPr wrap="square" rtlCol="0">
            <a:spAutoFit/>
          </a:bodyPr>
          <a:lstStyle/>
          <a:p>
            <a:pPr algn="ctr"/>
            <a:r>
              <a:rPr lang="en-US" sz="2400" b="1" dirty="0" err="1">
                <a:latin typeface="Helvetica LT Std" panose="020B0504020202020204" pitchFamily="34" charset="0"/>
              </a:rPr>
              <a:t>HyLy</a:t>
            </a:r>
            <a:r>
              <a:rPr lang="en-US" sz="2400" b="1" dirty="0">
                <a:latin typeface="Helvetica LT Std" panose="020B0504020202020204" pitchFamily="34" charset="0"/>
              </a:rPr>
              <a:t> &amp; CRM</a:t>
            </a:r>
          </a:p>
        </p:txBody>
      </p:sp>
      <p:pic>
        <p:nvPicPr>
          <p:cNvPr id="10" name="Picture 9">
            <a:extLst>
              <a:ext uri="{FF2B5EF4-FFF2-40B4-BE49-F238E27FC236}">
                <a16:creationId xmlns:a16="http://schemas.microsoft.com/office/drawing/2014/main" id="{CF967BA6-6937-4BCB-B151-8BDAFEE57D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79082" b="-2218"/>
          <a:stretch/>
        </p:blipFill>
        <p:spPr>
          <a:xfrm>
            <a:off x="5783580" y="1998429"/>
            <a:ext cx="624840" cy="557675"/>
          </a:xfrm>
          <a:prstGeom prst="rect">
            <a:avLst/>
          </a:prstGeom>
        </p:spPr>
      </p:pic>
    </p:spTree>
    <p:extLst>
      <p:ext uri="{BB962C8B-B14F-4D97-AF65-F5344CB8AC3E}">
        <p14:creationId xmlns:p14="http://schemas.microsoft.com/office/powerpoint/2010/main" val="46607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45298" y="1399810"/>
            <a:ext cx="5536162" cy="1323439"/>
          </a:xfrm>
          <a:prstGeom prst="rect">
            <a:avLst/>
          </a:prstGeom>
          <a:noFill/>
        </p:spPr>
        <p:txBody>
          <a:bodyPr wrap="square" rtlCol="0">
            <a:spAutoFit/>
          </a:bodyPr>
          <a:lstStyle/>
          <a:p>
            <a:pPr algn="ctr"/>
            <a:r>
              <a:rPr lang="en-US" sz="4000" dirty="0">
                <a:latin typeface="Surveyor Fine Book" pitchFamily="50" charset="0"/>
              </a:rPr>
              <a:t>What is a preference center?</a:t>
            </a:r>
          </a:p>
        </p:txBody>
      </p:sp>
      <p:sp>
        <p:nvSpPr>
          <p:cNvPr id="9" name="TextBox 8"/>
          <p:cNvSpPr txBox="1"/>
          <p:nvPr/>
        </p:nvSpPr>
        <p:spPr>
          <a:xfrm>
            <a:off x="6069724" y="2701982"/>
            <a:ext cx="4887310" cy="461665"/>
          </a:xfrm>
          <a:prstGeom prst="rect">
            <a:avLst/>
          </a:prstGeom>
          <a:noFill/>
        </p:spPr>
        <p:txBody>
          <a:bodyPr wrap="square" rtlCol="0">
            <a:spAutoFit/>
          </a:bodyPr>
          <a:lstStyle/>
          <a:p>
            <a:pPr algn="ctr"/>
            <a:r>
              <a:rPr lang="en-US" sz="2400" b="1" dirty="0">
                <a:solidFill>
                  <a:srgbClr val="026447"/>
                </a:solidFill>
                <a:latin typeface="Helvetica LT Std Cond Light" panose="020B0406020202030204" pitchFamily="34" charset="0"/>
              </a:rPr>
              <a:t>Choose your own communication</a:t>
            </a:r>
          </a:p>
        </p:txBody>
      </p:sp>
      <p:sp>
        <p:nvSpPr>
          <p:cNvPr id="11" name="TextBox 10">
            <a:extLst>
              <a:ext uri="{FF2B5EF4-FFF2-40B4-BE49-F238E27FC236}">
                <a16:creationId xmlns:a16="http://schemas.microsoft.com/office/drawing/2014/main" id="{00BBB769-9336-4198-8E9E-F6251D04247F}"/>
              </a:ext>
            </a:extLst>
          </p:cNvPr>
          <p:cNvSpPr txBox="1"/>
          <p:nvPr/>
        </p:nvSpPr>
        <p:spPr>
          <a:xfrm>
            <a:off x="5388870" y="3512268"/>
            <a:ext cx="6210133" cy="1615379"/>
          </a:xfrm>
          <a:prstGeom prst="rect">
            <a:avLst/>
          </a:prstGeom>
          <a:noFill/>
        </p:spPr>
        <p:txBody>
          <a:bodyPr wrap="square" rtlCol="0">
            <a:spAutoFit/>
          </a:bodyPr>
          <a:lstStyle/>
          <a:p>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 prospect or resident can hit “unsubscribe” in the body of a </a:t>
            </a:r>
            <a:r>
              <a:rPr lang="en-US" sz="1600"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HyLy</a:t>
            </a:r>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email and is taken to a series of checkboxes where they can customize the types of email communications that they’d like to receive and for which communities.</a:t>
            </a:r>
          </a:p>
          <a:p>
            <a:pPr>
              <a:lnSpc>
                <a:spcPts val="2200"/>
              </a:lnSpc>
            </a:pPr>
            <a:endParaRPr lang="en-US" sz="1600" dirty="0">
              <a:latin typeface="Helvetica Neue Light" panose="02000500000000000000" pitchFamily="2" charset="0"/>
            </a:endParaRPr>
          </a:p>
          <a:p>
            <a:pPr>
              <a:lnSpc>
                <a:spcPts val="2200"/>
              </a:lnSpc>
            </a:pPr>
            <a:r>
              <a:rPr lang="en-US" sz="1600" dirty="0">
                <a:latin typeface="Helvetica Neue Light" panose="02000500000000000000" pitchFamily="2" charset="0"/>
              </a:rPr>
              <a:t> </a:t>
            </a:r>
          </a:p>
        </p:txBody>
      </p:sp>
      <p:pic>
        <p:nvPicPr>
          <p:cNvPr id="6" name="Picture 5">
            <a:extLst>
              <a:ext uri="{FF2B5EF4-FFF2-40B4-BE49-F238E27FC236}">
                <a16:creationId xmlns:a16="http://schemas.microsoft.com/office/drawing/2014/main" id="{341BE835-D75B-0747-B5B2-33F2085517B4}"/>
              </a:ext>
            </a:extLst>
          </p:cNvPr>
          <p:cNvPicPr>
            <a:picLocks noChangeAspect="1"/>
          </p:cNvPicPr>
          <p:nvPr/>
        </p:nvPicPr>
        <p:blipFill>
          <a:blip r:embed="rId2"/>
          <a:stretch>
            <a:fillRect/>
          </a:stretch>
        </p:blipFill>
        <p:spPr>
          <a:xfrm>
            <a:off x="0" y="1566288"/>
            <a:ext cx="5207523" cy="3452608"/>
          </a:xfrm>
          <a:prstGeom prst="rect">
            <a:avLst/>
          </a:prstGeom>
        </p:spPr>
      </p:pic>
    </p:spTree>
    <p:extLst>
      <p:ext uri="{BB962C8B-B14F-4D97-AF65-F5344CB8AC3E}">
        <p14:creationId xmlns:p14="http://schemas.microsoft.com/office/powerpoint/2010/main" val="345115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D3A11-5116-4CAB-B0EF-4FC52E8F9324}"/>
              </a:ext>
            </a:extLst>
          </p:cNvPr>
          <p:cNvPicPr>
            <a:picLocks noChangeAspect="1"/>
          </p:cNvPicPr>
          <p:nvPr/>
        </p:nvPicPr>
        <p:blipFill rotWithShape="1">
          <a:blip r:embed="rId3"/>
          <a:srcRect l="26026" t="24324" r="27590" b="10629"/>
          <a:stretch/>
        </p:blipFill>
        <p:spPr>
          <a:xfrm>
            <a:off x="-1" y="-2519862"/>
            <a:ext cx="12492111" cy="943923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208310"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Helvetica Neue LT Medium" panose="02000603000000000000" pitchFamily="2" charset="0"/>
                <a:cs typeface="Arial" panose="020B0604020202020204" pitchFamily="34" charset="0"/>
              </a:rPr>
              <a:t>SECTION 3</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5770179" y="3624547"/>
            <a:ext cx="6721931" cy="14458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Where Do I Send From?</a:t>
            </a:r>
          </a:p>
        </p:txBody>
      </p:sp>
    </p:spTree>
    <p:extLst>
      <p:ext uri="{BB962C8B-B14F-4D97-AF65-F5344CB8AC3E}">
        <p14:creationId xmlns:p14="http://schemas.microsoft.com/office/powerpoint/2010/main" val="2324425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356767"/>
            <a:ext cx="6243144" cy="769441"/>
          </a:xfrm>
          <a:prstGeom prst="rect">
            <a:avLst/>
          </a:prstGeom>
          <a:noFill/>
        </p:spPr>
        <p:txBody>
          <a:bodyPr wrap="square" rtlCol="0">
            <a:spAutoFit/>
          </a:bodyPr>
          <a:lstStyle/>
          <a:p>
            <a:pPr algn="ctr"/>
            <a:r>
              <a:rPr lang="en-US" sz="4400" dirty="0">
                <a:latin typeface="Surveyor Fine Book" pitchFamily="50" charset="0"/>
              </a:rPr>
              <a:t>Where Do I Send From?</a:t>
            </a:r>
          </a:p>
        </p:txBody>
      </p:sp>
      <p:sp>
        <p:nvSpPr>
          <p:cNvPr id="10" name="TextBox 9"/>
          <p:cNvSpPr txBox="1"/>
          <p:nvPr/>
        </p:nvSpPr>
        <p:spPr>
          <a:xfrm>
            <a:off x="7320031" y="1665752"/>
            <a:ext cx="3584448" cy="646972"/>
          </a:xfrm>
          <a:prstGeom prst="rect">
            <a:avLst/>
          </a:prstGeom>
          <a:noFill/>
        </p:spPr>
        <p:txBody>
          <a:bodyPr wrap="square" rtlCol="0">
            <a:spAutoFit/>
          </a:bodyPr>
          <a:lstStyle/>
          <a:p>
            <a:pPr>
              <a:lnSpc>
                <a:spcPts val="2200"/>
              </a:lnSpc>
            </a:pPr>
            <a:br>
              <a:rPr lang="en-US" dirty="0"/>
            </a:br>
            <a:endParaRPr lang="en-US" dirty="0"/>
          </a:p>
        </p:txBody>
      </p:sp>
      <p:pic>
        <p:nvPicPr>
          <p:cNvPr id="14" name="Picture 13">
            <a:extLst>
              <a:ext uri="{FF2B5EF4-FFF2-40B4-BE49-F238E27FC236}">
                <a16:creationId xmlns:a16="http://schemas.microsoft.com/office/drawing/2014/main" id="{A4A68D67-F268-8344-BE04-CD4D34B8D162}"/>
              </a:ext>
            </a:extLst>
          </p:cNvPr>
          <p:cNvPicPr>
            <a:picLocks noChangeAspect="1"/>
          </p:cNvPicPr>
          <p:nvPr/>
        </p:nvPicPr>
        <p:blipFill rotWithShape="1">
          <a:blip r:embed="rId3"/>
          <a:srcRect t="7941" r="26316" b="27438"/>
          <a:stretch/>
        </p:blipFill>
        <p:spPr>
          <a:xfrm>
            <a:off x="295336" y="2244371"/>
            <a:ext cx="11828359" cy="3604636"/>
          </a:xfrm>
          <a:prstGeom prst="rect">
            <a:avLst/>
          </a:prstGeom>
        </p:spPr>
      </p:pic>
    </p:spTree>
    <p:extLst>
      <p:ext uri="{BB962C8B-B14F-4D97-AF65-F5344CB8AC3E}">
        <p14:creationId xmlns:p14="http://schemas.microsoft.com/office/powerpoint/2010/main" val="1279356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3442EA-A9D0-44B4-9ED2-299E4612BE02}"/>
              </a:ext>
            </a:extLst>
          </p:cNvPr>
          <p:cNvSpPr txBox="1"/>
          <p:nvPr/>
        </p:nvSpPr>
        <p:spPr>
          <a:xfrm>
            <a:off x="604465" y="1155605"/>
            <a:ext cx="5937456" cy="70557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Neue Light" panose="02000500000000000000" pitchFamily="2" charset="0"/>
              </a:rPr>
              <a:t>Any One-on-One Communications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Prospect follow ups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Maintenance requests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Lease renewals </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Etc.</a:t>
            </a:r>
          </a:p>
          <a:p>
            <a:pPr marL="285750" indent="-285750">
              <a:lnSpc>
                <a:spcPct val="150000"/>
              </a:lnSpc>
              <a:buFont typeface="Arial" panose="020B0604020202020204" pitchFamily="34" charset="0"/>
              <a:buChar char="•"/>
            </a:pPr>
            <a:r>
              <a:rPr lang="en-US" dirty="0">
                <a:latin typeface="Helvetica Neue Light" panose="02000500000000000000" pitchFamily="2" charset="0"/>
              </a:rPr>
              <a:t>Community Maintenance</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Trash chute cleaning</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Road closures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Etc.</a:t>
            </a:r>
          </a:p>
          <a:p>
            <a:pPr marL="285750" indent="-285750">
              <a:lnSpc>
                <a:spcPct val="150000"/>
              </a:lnSpc>
              <a:buFont typeface="Arial" panose="020B0604020202020204" pitchFamily="34" charset="0"/>
              <a:buChar char="•"/>
            </a:pPr>
            <a:r>
              <a:rPr lang="en-US" dirty="0">
                <a:latin typeface="Helvetica Neue Light" panose="02000500000000000000" pitchFamily="2" charset="0"/>
              </a:rPr>
              <a:t>Emergency Communications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Fire</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Security threats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Etc.</a:t>
            </a:r>
          </a:p>
          <a:p>
            <a:pPr>
              <a:lnSpc>
                <a:spcPct val="150000"/>
              </a:lnSpc>
            </a:pPr>
            <a:endParaRPr lang="en-US" sz="1600" b="1"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p:txBody>
      </p:sp>
      <p:pic>
        <p:nvPicPr>
          <p:cNvPr id="3" name="Picture 2">
            <a:extLst>
              <a:ext uri="{FF2B5EF4-FFF2-40B4-BE49-F238E27FC236}">
                <a16:creationId xmlns:a16="http://schemas.microsoft.com/office/drawing/2014/main" id="{F6D67EAA-02D8-46A0-8C1F-557A0BD72446}"/>
              </a:ext>
            </a:extLst>
          </p:cNvPr>
          <p:cNvPicPr>
            <a:picLocks noChangeAspect="1"/>
          </p:cNvPicPr>
          <p:nvPr/>
        </p:nvPicPr>
        <p:blipFill>
          <a:blip r:embed="rId3" cstate="print">
            <a:extLst>
              <a:ext uri="{28A0092B-C50C-407E-A947-70E740481C1C}">
                <a14:useLocalDpi xmlns:a14="http://schemas.microsoft.com/office/drawing/2010/main" val="0"/>
              </a:ext>
            </a:extLst>
          </a:blip>
          <a:srcRect t="8688" b="8688"/>
          <a:stretch/>
        </p:blipFill>
        <p:spPr>
          <a:xfrm>
            <a:off x="6626297" y="0"/>
            <a:ext cx="5565703" cy="6900749"/>
          </a:xfrm>
          <a:prstGeom prst="rect">
            <a:avLst/>
          </a:prstGeom>
        </p:spPr>
      </p:pic>
      <p:sp>
        <p:nvSpPr>
          <p:cNvPr id="8" name="TextBox 7">
            <a:extLst>
              <a:ext uri="{FF2B5EF4-FFF2-40B4-BE49-F238E27FC236}">
                <a16:creationId xmlns:a16="http://schemas.microsoft.com/office/drawing/2014/main" id="{FF57B78E-EFEA-1442-83ED-26B69A5B2FB3}"/>
              </a:ext>
            </a:extLst>
          </p:cNvPr>
          <p:cNvSpPr txBox="1"/>
          <p:nvPr/>
        </p:nvSpPr>
        <p:spPr>
          <a:xfrm>
            <a:off x="604465" y="-112771"/>
            <a:ext cx="8425759" cy="1194879"/>
          </a:xfrm>
          <a:prstGeom prst="rect">
            <a:avLst/>
          </a:prstGeom>
          <a:noFill/>
        </p:spPr>
        <p:txBody>
          <a:bodyPr wrap="square" rtlCol="0">
            <a:spAutoFit/>
          </a:bodyPr>
          <a:lstStyle/>
          <a:p>
            <a:pPr>
              <a:lnSpc>
                <a:spcPts val="2200"/>
              </a:lnSpc>
            </a:pPr>
            <a:endParaRPr lang="en-US" sz="1600" dirty="0">
              <a:latin typeface="Helvetica Neue Light" panose="02000500000000000000" pitchFamily="2" charset="0"/>
            </a:endParaRPr>
          </a:p>
          <a:p>
            <a:r>
              <a:rPr lang="en-US" sz="3600" b="1" dirty="0">
                <a:solidFill>
                  <a:srgbClr val="026447"/>
                </a:solidFill>
                <a:latin typeface="Helvetica LT Std Cond Light" panose="020B0406020202030204" pitchFamily="34" charset="0"/>
              </a:rPr>
              <a:t>When do I send from CRM?</a:t>
            </a:r>
            <a:endParaRPr lang="en-US" sz="16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Essential Communications </a:t>
            </a:r>
            <a:endParaRPr lang="en-US" sz="1400" dirty="0">
              <a:latin typeface="Helvetica Neue Light" panose="02000500000000000000" pitchFamily="2" charset="0"/>
            </a:endParaRPr>
          </a:p>
        </p:txBody>
      </p:sp>
    </p:spTree>
    <p:extLst>
      <p:ext uri="{BB962C8B-B14F-4D97-AF65-F5344CB8AC3E}">
        <p14:creationId xmlns:p14="http://schemas.microsoft.com/office/powerpoint/2010/main" val="19951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4FBC3E-23BB-475D-A8B2-CAEFA88E548C}"/>
              </a:ext>
            </a:extLst>
          </p:cNvPr>
          <p:cNvSpPr txBox="1"/>
          <p:nvPr/>
        </p:nvSpPr>
        <p:spPr>
          <a:xfrm>
            <a:off x="5246494" y="303853"/>
            <a:ext cx="5427406" cy="632737"/>
          </a:xfrm>
          <a:prstGeom prst="rect">
            <a:avLst/>
          </a:prstGeom>
          <a:noFill/>
        </p:spPr>
        <p:txBody>
          <a:bodyPr wrap="square" rtlCol="0">
            <a:spAutoFit/>
          </a:bodyPr>
          <a:lstStyle/>
          <a:p>
            <a:pPr algn="r">
              <a:lnSpc>
                <a:spcPts val="2200"/>
              </a:lnSpc>
            </a:pPr>
            <a:r>
              <a:rPr lang="en-US" sz="3200" b="1" dirty="0">
                <a:solidFill>
                  <a:srgbClr val="026447"/>
                </a:solidFill>
                <a:latin typeface="Helvetica LT Std Cond Light" panose="020B0406020202030204" pitchFamily="34" charset="0"/>
              </a:rPr>
              <a:t>CRM Samples</a:t>
            </a:r>
            <a:endParaRPr lang="en-US" sz="1400" i="1" dirty="0">
              <a:solidFill>
                <a:srgbClr val="000000"/>
              </a:solidFill>
              <a:latin typeface="Helvetica Neue Light" panose="02000500000000000000" pitchFamily="2" charset="0"/>
            </a:endParaRPr>
          </a:p>
          <a:p>
            <a:pPr algn="r">
              <a:lnSpc>
                <a:spcPts val="2200"/>
              </a:lnSpc>
            </a:pPr>
            <a:r>
              <a:rPr lang="en-US" sz="1600" b="1" dirty="0">
                <a:latin typeface="Helvetica LT Std Cond Light" panose="020B0406020202030204" pitchFamily="34" charset="0"/>
              </a:rPr>
              <a:t>Only the Essentials</a:t>
            </a:r>
          </a:p>
        </p:txBody>
      </p:sp>
      <p:pic>
        <p:nvPicPr>
          <p:cNvPr id="10" name="Picture 9">
            <a:extLst>
              <a:ext uri="{FF2B5EF4-FFF2-40B4-BE49-F238E27FC236}">
                <a16:creationId xmlns:a16="http://schemas.microsoft.com/office/drawing/2014/main" id="{15C81CB3-727F-8C40-ACCD-575A0C16D6B6}"/>
              </a:ext>
            </a:extLst>
          </p:cNvPr>
          <p:cNvPicPr>
            <a:picLocks noChangeAspect="1"/>
          </p:cNvPicPr>
          <p:nvPr/>
        </p:nvPicPr>
        <p:blipFill>
          <a:blip r:embed="rId2"/>
          <a:stretch>
            <a:fillRect/>
          </a:stretch>
        </p:blipFill>
        <p:spPr>
          <a:xfrm>
            <a:off x="196579" y="936590"/>
            <a:ext cx="3467100" cy="3708400"/>
          </a:xfrm>
          <a:prstGeom prst="rect">
            <a:avLst/>
          </a:prstGeom>
        </p:spPr>
      </p:pic>
      <p:pic>
        <p:nvPicPr>
          <p:cNvPr id="3" name="Picture 2">
            <a:extLst>
              <a:ext uri="{FF2B5EF4-FFF2-40B4-BE49-F238E27FC236}">
                <a16:creationId xmlns:a16="http://schemas.microsoft.com/office/drawing/2014/main" id="{A0C8D2A2-6103-1644-9963-D518DCCE005B}"/>
              </a:ext>
            </a:extLst>
          </p:cNvPr>
          <p:cNvPicPr>
            <a:picLocks noChangeAspect="1"/>
          </p:cNvPicPr>
          <p:nvPr/>
        </p:nvPicPr>
        <p:blipFill>
          <a:blip r:embed="rId3"/>
          <a:stretch>
            <a:fillRect/>
          </a:stretch>
        </p:blipFill>
        <p:spPr>
          <a:xfrm>
            <a:off x="4079985" y="620221"/>
            <a:ext cx="4000500" cy="1854200"/>
          </a:xfrm>
          <a:prstGeom prst="rect">
            <a:avLst/>
          </a:prstGeom>
        </p:spPr>
      </p:pic>
      <p:pic>
        <p:nvPicPr>
          <p:cNvPr id="4" name="Picture 3">
            <a:extLst>
              <a:ext uri="{FF2B5EF4-FFF2-40B4-BE49-F238E27FC236}">
                <a16:creationId xmlns:a16="http://schemas.microsoft.com/office/drawing/2014/main" id="{98C882AD-C047-CF40-9B8F-5087CEFAA21F}"/>
              </a:ext>
            </a:extLst>
          </p:cNvPr>
          <p:cNvPicPr>
            <a:picLocks noChangeAspect="1"/>
          </p:cNvPicPr>
          <p:nvPr/>
        </p:nvPicPr>
        <p:blipFill>
          <a:blip r:embed="rId4"/>
          <a:stretch>
            <a:fillRect/>
          </a:stretch>
        </p:blipFill>
        <p:spPr>
          <a:xfrm>
            <a:off x="8197399" y="1196645"/>
            <a:ext cx="3460941" cy="5093795"/>
          </a:xfrm>
          <a:prstGeom prst="rect">
            <a:avLst/>
          </a:prstGeom>
        </p:spPr>
      </p:pic>
      <p:pic>
        <p:nvPicPr>
          <p:cNvPr id="8" name="Picture 7">
            <a:extLst>
              <a:ext uri="{FF2B5EF4-FFF2-40B4-BE49-F238E27FC236}">
                <a16:creationId xmlns:a16="http://schemas.microsoft.com/office/drawing/2014/main" id="{B5B43FD3-0702-3244-97F4-159481438285}"/>
              </a:ext>
            </a:extLst>
          </p:cNvPr>
          <p:cNvPicPr>
            <a:picLocks noChangeAspect="1"/>
          </p:cNvPicPr>
          <p:nvPr/>
        </p:nvPicPr>
        <p:blipFill>
          <a:blip r:embed="rId5"/>
          <a:stretch>
            <a:fillRect/>
          </a:stretch>
        </p:blipFill>
        <p:spPr>
          <a:xfrm>
            <a:off x="4463393" y="2990632"/>
            <a:ext cx="2540000" cy="3683000"/>
          </a:xfrm>
          <a:prstGeom prst="rect">
            <a:avLst/>
          </a:prstGeom>
        </p:spPr>
      </p:pic>
    </p:spTree>
    <p:extLst>
      <p:ext uri="{BB962C8B-B14F-4D97-AF65-F5344CB8AC3E}">
        <p14:creationId xmlns:p14="http://schemas.microsoft.com/office/powerpoint/2010/main" val="4145986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3442EA-A9D0-44B4-9ED2-299E4612BE02}"/>
              </a:ext>
            </a:extLst>
          </p:cNvPr>
          <p:cNvSpPr txBox="1"/>
          <p:nvPr/>
        </p:nvSpPr>
        <p:spPr>
          <a:xfrm>
            <a:off x="6254544" y="1092543"/>
            <a:ext cx="5937456" cy="70557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Neue Light" panose="02000500000000000000" pitchFamily="2" charset="0"/>
              </a:rPr>
              <a:t>Promotions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”2 Months Free”</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Featured Floor Plans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Etc.</a:t>
            </a:r>
          </a:p>
          <a:p>
            <a:pPr marL="285750" indent="-285750">
              <a:lnSpc>
                <a:spcPct val="150000"/>
              </a:lnSpc>
              <a:buFont typeface="Arial" panose="020B0604020202020204" pitchFamily="34" charset="0"/>
              <a:buChar char="•"/>
            </a:pPr>
            <a:r>
              <a:rPr lang="en-US" dirty="0">
                <a:latin typeface="Helvetica Neue Light" panose="02000500000000000000" pitchFamily="2" charset="0"/>
              </a:rPr>
              <a:t>Events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Open House</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Resident Pool Party</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Etc.</a:t>
            </a:r>
          </a:p>
          <a:p>
            <a:pPr marL="285750" indent="-285750">
              <a:lnSpc>
                <a:spcPct val="150000"/>
              </a:lnSpc>
              <a:buFont typeface="Arial" panose="020B0604020202020204" pitchFamily="34" charset="0"/>
              <a:buChar char="•"/>
            </a:pPr>
            <a:r>
              <a:rPr lang="en-US" dirty="0">
                <a:latin typeface="Helvetica Neue Light" panose="02000500000000000000" pitchFamily="2" charset="0"/>
              </a:rPr>
              <a:t>Community Updates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Community Newsletters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New Retail</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Charitable Opportunities</a:t>
            </a:r>
          </a:p>
          <a:p>
            <a:pPr marL="742950" lvl="1" indent="-285750">
              <a:lnSpc>
                <a:spcPct val="150000"/>
              </a:lnSpc>
              <a:buFont typeface="Arial" panose="020B0604020202020204" pitchFamily="34" charset="0"/>
              <a:buChar char="•"/>
            </a:pPr>
            <a:r>
              <a:rPr lang="en-US" dirty="0">
                <a:latin typeface="Helvetica Neue Light" panose="02000500000000000000" pitchFamily="2" charset="0"/>
              </a:rPr>
              <a:t>Etc.</a:t>
            </a:r>
          </a:p>
          <a:p>
            <a:pPr>
              <a:lnSpc>
                <a:spcPct val="150000"/>
              </a:lnSpc>
            </a:pPr>
            <a:endParaRPr lang="en-US" sz="1600" b="1"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p:txBody>
      </p:sp>
      <p:sp>
        <p:nvSpPr>
          <p:cNvPr id="8" name="TextBox 7">
            <a:extLst>
              <a:ext uri="{FF2B5EF4-FFF2-40B4-BE49-F238E27FC236}">
                <a16:creationId xmlns:a16="http://schemas.microsoft.com/office/drawing/2014/main" id="{FF57B78E-EFEA-1442-83ED-26B69A5B2FB3}"/>
              </a:ext>
            </a:extLst>
          </p:cNvPr>
          <p:cNvSpPr txBox="1"/>
          <p:nvPr/>
        </p:nvSpPr>
        <p:spPr>
          <a:xfrm>
            <a:off x="6254544" y="-175833"/>
            <a:ext cx="8425759" cy="1426031"/>
          </a:xfrm>
          <a:prstGeom prst="rect">
            <a:avLst/>
          </a:prstGeom>
          <a:noFill/>
        </p:spPr>
        <p:txBody>
          <a:bodyPr wrap="square" rtlCol="0">
            <a:spAutoFit/>
          </a:bodyPr>
          <a:lstStyle/>
          <a:p>
            <a:pPr>
              <a:lnSpc>
                <a:spcPts val="2200"/>
              </a:lnSpc>
            </a:pPr>
            <a:endParaRPr lang="en-US" sz="1600" dirty="0">
              <a:latin typeface="Helvetica Neue Light" panose="02000500000000000000" pitchFamily="2" charset="0"/>
            </a:endParaRPr>
          </a:p>
          <a:p>
            <a:r>
              <a:rPr lang="en-US" sz="3600" b="1" dirty="0">
                <a:solidFill>
                  <a:srgbClr val="026447"/>
                </a:solidFill>
                <a:latin typeface="Helvetica LT Std Cond Light" panose="020B0406020202030204" pitchFamily="34" charset="0"/>
              </a:rPr>
              <a:t>When do I send from </a:t>
            </a:r>
            <a:r>
              <a:rPr lang="en-US" sz="3600" b="1" dirty="0" err="1">
                <a:solidFill>
                  <a:srgbClr val="026447"/>
                </a:solidFill>
                <a:latin typeface="Helvetica LT Std Cond Light" panose="020B0406020202030204" pitchFamily="34" charset="0"/>
              </a:rPr>
              <a:t>HyLy</a:t>
            </a:r>
            <a:r>
              <a:rPr lang="en-US" sz="3600" b="1" dirty="0">
                <a:solidFill>
                  <a:srgbClr val="026447"/>
                </a:solidFill>
                <a:latin typeface="Helvetica LT Std Cond Light" panose="020B0406020202030204" pitchFamily="34" charset="0"/>
              </a:rPr>
              <a:t>?</a:t>
            </a:r>
            <a:endParaRPr lang="en-US" sz="16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Optional Communications (Both Resident and Prospect)</a:t>
            </a:r>
          </a:p>
          <a:p>
            <a:endParaRPr lang="en-US" sz="1400" dirty="0">
              <a:latin typeface="Helvetica Neue Light" panose="02000500000000000000" pitchFamily="2" charset="0"/>
            </a:endParaRPr>
          </a:p>
        </p:txBody>
      </p:sp>
      <p:pic>
        <p:nvPicPr>
          <p:cNvPr id="5" name="Picture 4" descr="A group of people sitting on a couch looking at their phones&#10;&#10;Description automatically generated with medium confidence">
            <a:extLst>
              <a:ext uri="{FF2B5EF4-FFF2-40B4-BE49-F238E27FC236}">
                <a16:creationId xmlns:a16="http://schemas.microsoft.com/office/drawing/2014/main" id="{07DE3934-EAD1-4145-896F-42DDB190F5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55" r="35623"/>
          <a:stretch/>
        </p:blipFill>
        <p:spPr>
          <a:xfrm>
            <a:off x="0" y="-3517"/>
            <a:ext cx="4572000" cy="6861517"/>
          </a:xfrm>
          <a:prstGeom prst="rect">
            <a:avLst/>
          </a:prstGeom>
        </p:spPr>
      </p:pic>
    </p:spTree>
    <p:extLst>
      <p:ext uri="{BB962C8B-B14F-4D97-AF65-F5344CB8AC3E}">
        <p14:creationId xmlns:p14="http://schemas.microsoft.com/office/powerpoint/2010/main" val="318937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8422" y="12940"/>
            <a:ext cx="8425759" cy="1154162"/>
          </a:xfrm>
          <a:prstGeom prst="rect">
            <a:avLst/>
          </a:prstGeom>
          <a:noFill/>
        </p:spPr>
        <p:txBody>
          <a:bodyPr wrap="square" rtlCol="0">
            <a:spAutoFit/>
          </a:bodyPr>
          <a:lstStyle/>
          <a:p>
            <a:pPr>
              <a:lnSpc>
                <a:spcPts val="2200"/>
              </a:lnSpc>
            </a:pPr>
            <a:endParaRPr lang="en-US" sz="1400" dirty="0">
              <a:latin typeface="Helvetica Neue Light" panose="02000500000000000000" pitchFamily="2" charset="0"/>
            </a:endParaRPr>
          </a:p>
          <a:p>
            <a:pPr>
              <a:lnSpc>
                <a:spcPts val="2200"/>
              </a:lnSpc>
            </a:pPr>
            <a:r>
              <a:rPr lang="en-US" sz="3600" b="1" dirty="0" err="1">
                <a:solidFill>
                  <a:srgbClr val="026447"/>
                </a:solidFill>
                <a:latin typeface="Helvetica LT Std Cond Light" panose="020B0406020202030204" pitchFamily="34" charset="0"/>
              </a:rPr>
              <a:t>HyLy</a:t>
            </a:r>
            <a:r>
              <a:rPr lang="en-US" sz="3600" b="1" dirty="0">
                <a:solidFill>
                  <a:srgbClr val="026447"/>
                </a:solidFill>
                <a:latin typeface="Helvetica LT Std Cond Light" panose="020B0406020202030204" pitchFamily="34" charset="0"/>
              </a:rPr>
              <a:t> Samples</a:t>
            </a:r>
            <a:endParaRPr lang="en-US" sz="14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The Fun Stuff</a:t>
            </a:r>
          </a:p>
          <a:p>
            <a:endParaRPr lang="en-US" sz="1400" dirty="0">
              <a:latin typeface="Helvetica Neue Light" panose="02000500000000000000" pitchFamily="2" charset="0"/>
            </a:endParaRPr>
          </a:p>
        </p:txBody>
      </p:sp>
      <p:pic>
        <p:nvPicPr>
          <p:cNvPr id="2" name="Picture 1">
            <a:extLst>
              <a:ext uri="{FF2B5EF4-FFF2-40B4-BE49-F238E27FC236}">
                <a16:creationId xmlns:a16="http://schemas.microsoft.com/office/drawing/2014/main" id="{F70BBBB4-D1C2-524C-9D04-2D2E64577256}"/>
              </a:ext>
            </a:extLst>
          </p:cNvPr>
          <p:cNvPicPr>
            <a:picLocks noChangeAspect="1"/>
          </p:cNvPicPr>
          <p:nvPr/>
        </p:nvPicPr>
        <p:blipFill>
          <a:blip r:embed="rId3"/>
          <a:stretch>
            <a:fillRect/>
          </a:stretch>
        </p:blipFill>
        <p:spPr>
          <a:xfrm>
            <a:off x="8585547" y="12940"/>
            <a:ext cx="2059175" cy="6858000"/>
          </a:xfrm>
          <a:prstGeom prst="rect">
            <a:avLst/>
          </a:prstGeom>
        </p:spPr>
      </p:pic>
      <p:pic>
        <p:nvPicPr>
          <p:cNvPr id="3" name="Picture 2">
            <a:extLst>
              <a:ext uri="{FF2B5EF4-FFF2-40B4-BE49-F238E27FC236}">
                <a16:creationId xmlns:a16="http://schemas.microsoft.com/office/drawing/2014/main" id="{D56A4FAD-3847-3740-A1C8-E409EC24438F}"/>
              </a:ext>
            </a:extLst>
          </p:cNvPr>
          <p:cNvPicPr>
            <a:picLocks noChangeAspect="1"/>
          </p:cNvPicPr>
          <p:nvPr/>
        </p:nvPicPr>
        <p:blipFill>
          <a:blip r:embed="rId4"/>
          <a:stretch>
            <a:fillRect/>
          </a:stretch>
        </p:blipFill>
        <p:spPr>
          <a:xfrm>
            <a:off x="5196297" y="0"/>
            <a:ext cx="1799406" cy="6858000"/>
          </a:xfrm>
          <a:prstGeom prst="rect">
            <a:avLst/>
          </a:prstGeom>
        </p:spPr>
      </p:pic>
      <p:pic>
        <p:nvPicPr>
          <p:cNvPr id="4" name="Picture 3">
            <a:extLst>
              <a:ext uri="{FF2B5EF4-FFF2-40B4-BE49-F238E27FC236}">
                <a16:creationId xmlns:a16="http://schemas.microsoft.com/office/drawing/2014/main" id="{B6097095-814C-764A-A9EC-9FBFB2B09151}"/>
              </a:ext>
            </a:extLst>
          </p:cNvPr>
          <p:cNvPicPr>
            <a:picLocks noChangeAspect="1"/>
          </p:cNvPicPr>
          <p:nvPr/>
        </p:nvPicPr>
        <p:blipFill>
          <a:blip r:embed="rId5"/>
          <a:stretch>
            <a:fillRect/>
          </a:stretch>
        </p:blipFill>
        <p:spPr>
          <a:xfrm>
            <a:off x="936501" y="1180042"/>
            <a:ext cx="2806589" cy="5690898"/>
          </a:xfrm>
          <a:prstGeom prst="rect">
            <a:avLst/>
          </a:prstGeom>
        </p:spPr>
      </p:pic>
    </p:spTree>
    <p:extLst>
      <p:ext uri="{BB962C8B-B14F-4D97-AF65-F5344CB8AC3E}">
        <p14:creationId xmlns:p14="http://schemas.microsoft.com/office/powerpoint/2010/main" val="3911890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2521D-ED16-4CA0-B03F-80066CEEE7F5}"/>
              </a:ext>
            </a:extLst>
          </p:cNvPr>
          <p:cNvPicPr>
            <a:picLocks noChangeAspect="1"/>
          </p:cNvPicPr>
          <p:nvPr/>
        </p:nvPicPr>
        <p:blipFill rotWithShape="1">
          <a:blip r:embed="rId3"/>
          <a:srcRect l="26026" t="24324" r="27590" b="10629"/>
          <a:stretch/>
        </p:blipFill>
        <p:spPr>
          <a:xfrm>
            <a:off x="0" y="-2591862"/>
            <a:ext cx="12506178" cy="944986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208310"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SECTION 4</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6827706" y="3658528"/>
            <a:ext cx="3136101" cy="663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Quiz Time!</a:t>
            </a:r>
          </a:p>
        </p:txBody>
      </p:sp>
      <p:sp>
        <p:nvSpPr>
          <p:cNvPr id="6" name="Text Placeholder 2">
            <a:extLst>
              <a:ext uri="{FF2B5EF4-FFF2-40B4-BE49-F238E27FC236}">
                <a16:creationId xmlns:a16="http://schemas.microsoft.com/office/drawing/2014/main" id="{213838C9-F7F3-BB4C-AAD0-CDCDB7558DD5}"/>
              </a:ext>
            </a:extLst>
          </p:cNvPr>
          <p:cNvSpPr txBox="1">
            <a:spLocks/>
          </p:cNvSpPr>
          <p:nvPr/>
        </p:nvSpPr>
        <p:spPr>
          <a:xfrm>
            <a:off x="7392241" y="4389387"/>
            <a:ext cx="157833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CRM vs </a:t>
            </a:r>
            <a:r>
              <a:rPr lang="en-US" sz="1600" dirty="0" err="1">
                <a:solidFill>
                  <a:schemeClr val="bg1"/>
                </a:solidFill>
                <a:latin typeface="Arial" panose="020B0604020202020204" pitchFamily="34" charset="0"/>
                <a:cs typeface="Arial" panose="020B0604020202020204" pitchFamily="34" charset="0"/>
              </a:rPr>
              <a:t>HyLy</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388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8422" y="12940"/>
            <a:ext cx="8425759" cy="1154162"/>
          </a:xfrm>
          <a:prstGeom prst="rect">
            <a:avLst/>
          </a:prstGeom>
          <a:noFill/>
        </p:spPr>
        <p:txBody>
          <a:bodyPr wrap="square" rtlCol="0">
            <a:spAutoFit/>
          </a:bodyPr>
          <a:lstStyle/>
          <a:p>
            <a:pPr>
              <a:lnSpc>
                <a:spcPts val="2200"/>
              </a:lnSpc>
            </a:pPr>
            <a:endParaRPr lang="en-US" sz="1400" dirty="0">
              <a:latin typeface="Helvetica Neue Light" panose="02000500000000000000" pitchFamily="2" charset="0"/>
            </a:endParaRPr>
          </a:p>
          <a:p>
            <a:pPr>
              <a:lnSpc>
                <a:spcPts val="2200"/>
              </a:lnSpc>
            </a:pPr>
            <a:r>
              <a:rPr lang="en-US" sz="3600" b="1" dirty="0">
                <a:solidFill>
                  <a:srgbClr val="026447"/>
                </a:solidFill>
                <a:latin typeface="Helvetica LT Std Cond Light" panose="020B0406020202030204" pitchFamily="34" charset="0"/>
              </a:rPr>
              <a:t>Email #1</a:t>
            </a:r>
            <a:endParaRPr lang="en-US" sz="14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Trash Chute Cleanout</a:t>
            </a:r>
          </a:p>
          <a:p>
            <a:endParaRPr lang="en-US" sz="1400" dirty="0">
              <a:latin typeface="Helvetica Neue Light" panose="02000500000000000000" pitchFamily="2" charset="0"/>
            </a:endParaRPr>
          </a:p>
        </p:txBody>
      </p:sp>
      <p:pic>
        <p:nvPicPr>
          <p:cNvPr id="6" name="Picture 5">
            <a:extLst>
              <a:ext uri="{FF2B5EF4-FFF2-40B4-BE49-F238E27FC236}">
                <a16:creationId xmlns:a16="http://schemas.microsoft.com/office/drawing/2014/main" id="{072F770F-26DB-8141-B789-C117C9F57075}"/>
              </a:ext>
            </a:extLst>
          </p:cNvPr>
          <p:cNvPicPr>
            <a:picLocks noChangeAspect="1"/>
          </p:cNvPicPr>
          <p:nvPr/>
        </p:nvPicPr>
        <p:blipFill>
          <a:blip r:embed="rId3"/>
          <a:stretch>
            <a:fillRect/>
          </a:stretch>
        </p:blipFill>
        <p:spPr>
          <a:xfrm>
            <a:off x="4027251" y="20266"/>
            <a:ext cx="4149797" cy="6837734"/>
          </a:xfrm>
          <a:prstGeom prst="rect">
            <a:avLst/>
          </a:prstGeom>
        </p:spPr>
      </p:pic>
    </p:spTree>
    <p:extLst>
      <p:ext uri="{BB962C8B-B14F-4D97-AF65-F5344CB8AC3E}">
        <p14:creationId xmlns:p14="http://schemas.microsoft.com/office/powerpoint/2010/main" val="2521164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4FBC3E-23BB-475D-A8B2-CAEFA88E548C}"/>
              </a:ext>
            </a:extLst>
          </p:cNvPr>
          <p:cNvSpPr txBox="1"/>
          <p:nvPr/>
        </p:nvSpPr>
        <p:spPr>
          <a:xfrm>
            <a:off x="5246494" y="303853"/>
            <a:ext cx="5427406" cy="632737"/>
          </a:xfrm>
          <a:prstGeom prst="rect">
            <a:avLst/>
          </a:prstGeom>
          <a:noFill/>
        </p:spPr>
        <p:txBody>
          <a:bodyPr wrap="square" rtlCol="0">
            <a:spAutoFit/>
          </a:bodyPr>
          <a:lstStyle/>
          <a:p>
            <a:pPr algn="r">
              <a:lnSpc>
                <a:spcPts val="2200"/>
              </a:lnSpc>
            </a:pPr>
            <a:r>
              <a:rPr lang="en-US" sz="3200" b="1" dirty="0">
                <a:solidFill>
                  <a:srgbClr val="026447"/>
                </a:solidFill>
                <a:latin typeface="Helvetica LT Std Cond Light" panose="020B0406020202030204" pitchFamily="34" charset="0"/>
              </a:rPr>
              <a:t>Email #2</a:t>
            </a:r>
            <a:endParaRPr lang="en-US" sz="1400" i="1" dirty="0">
              <a:solidFill>
                <a:srgbClr val="000000"/>
              </a:solidFill>
              <a:latin typeface="Helvetica Neue Light" panose="02000500000000000000" pitchFamily="2" charset="0"/>
            </a:endParaRPr>
          </a:p>
          <a:p>
            <a:pPr algn="r">
              <a:lnSpc>
                <a:spcPts val="2200"/>
              </a:lnSpc>
            </a:pPr>
            <a:r>
              <a:rPr lang="en-US" sz="1600" b="1" dirty="0">
                <a:latin typeface="Helvetica LT Std Cond Light" panose="020B0406020202030204" pitchFamily="34" charset="0"/>
              </a:rPr>
              <a:t>Renovations</a:t>
            </a:r>
          </a:p>
        </p:txBody>
      </p:sp>
      <p:pic>
        <p:nvPicPr>
          <p:cNvPr id="2" name="Picture 1">
            <a:extLst>
              <a:ext uri="{FF2B5EF4-FFF2-40B4-BE49-F238E27FC236}">
                <a16:creationId xmlns:a16="http://schemas.microsoft.com/office/drawing/2014/main" id="{4E09317A-C7EF-A640-84CA-EA31AC8EAFFB}"/>
              </a:ext>
            </a:extLst>
          </p:cNvPr>
          <p:cNvPicPr>
            <a:picLocks noChangeAspect="1"/>
          </p:cNvPicPr>
          <p:nvPr/>
        </p:nvPicPr>
        <p:blipFill>
          <a:blip r:embed="rId2"/>
          <a:stretch>
            <a:fillRect/>
          </a:stretch>
        </p:blipFill>
        <p:spPr>
          <a:xfrm>
            <a:off x="4099034" y="182536"/>
            <a:ext cx="4018934" cy="6533574"/>
          </a:xfrm>
          <a:prstGeom prst="rect">
            <a:avLst/>
          </a:prstGeom>
        </p:spPr>
      </p:pic>
    </p:spTree>
    <p:extLst>
      <p:ext uri="{BB962C8B-B14F-4D97-AF65-F5344CB8AC3E}">
        <p14:creationId xmlns:p14="http://schemas.microsoft.com/office/powerpoint/2010/main" val="102403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690" y="2111954"/>
            <a:ext cx="7138607" cy="923330"/>
          </a:xfrm>
          <a:prstGeom prst="rect">
            <a:avLst/>
          </a:prstGeom>
          <a:noFill/>
        </p:spPr>
        <p:txBody>
          <a:bodyPr wrap="square" rtlCol="0">
            <a:spAutoFit/>
          </a:bodyPr>
          <a:lstStyle/>
          <a:p>
            <a:pPr algn="ctr"/>
            <a:r>
              <a:rPr lang="en-US" sz="5400" dirty="0">
                <a:latin typeface="Surveyor Fine Book" pitchFamily="50" charset="0"/>
              </a:rPr>
              <a:t>Overview</a:t>
            </a:r>
          </a:p>
        </p:txBody>
      </p:sp>
      <p:sp>
        <p:nvSpPr>
          <p:cNvPr id="6" name="TextBox 5">
            <a:extLst>
              <a:ext uri="{FF2B5EF4-FFF2-40B4-BE49-F238E27FC236}">
                <a16:creationId xmlns:a16="http://schemas.microsoft.com/office/drawing/2014/main" id="{1D9CE77D-3D85-4FF8-9FA6-369114208667}"/>
              </a:ext>
            </a:extLst>
          </p:cNvPr>
          <p:cNvSpPr txBox="1"/>
          <p:nvPr/>
        </p:nvSpPr>
        <p:spPr>
          <a:xfrm>
            <a:off x="1781461" y="3429000"/>
            <a:ext cx="8629066" cy="1472198"/>
          </a:xfrm>
          <a:prstGeom prst="rect">
            <a:avLst/>
          </a:prstGeom>
          <a:noFill/>
        </p:spPr>
        <p:txBody>
          <a:bodyPr wrap="square" rtlCol="0">
            <a:spAutoFit/>
          </a:bodyPr>
          <a:lstStyle/>
          <a:p>
            <a:pPr algn="ctr">
              <a:lnSpc>
                <a:spcPts val="1800"/>
              </a:lnSpc>
            </a:pPr>
            <a:r>
              <a:rPr lang="en-US" sz="2000" dirty="0">
                <a:solidFill>
                  <a:schemeClr val="tx2"/>
                </a:solidFill>
                <a:latin typeface="Helvetica Neue Light" panose="02000500000000000000" pitchFamily="2" charset="0"/>
              </a:rPr>
              <a:t>To ensure the best possible customer experience, and adherence to the 2003 CAN-SPAM Act, we’ll be updating a few of our email procedures – sending specific communications out of specific platforms and categorizing our emails in order to facilitate the creation of an email preference center</a:t>
            </a:r>
            <a:r>
              <a:rPr lang="en-US" sz="2000" b="1" dirty="0">
                <a:solidFill>
                  <a:schemeClr val="tx2"/>
                </a:solidFill>
                <a:latin typeface="Helvetica Neue Light" panose="02000500000000000000" pitchFamily="2" charset="0"/>
              </a:rPr>
              <a:t>. </a:t>
            </a:r>
          </a:p>
          <a:p>
            <a:pPr algn="ctr">
              <a:lnSpc>
                <a:spcPts val="1400"/>
              </a:lnSpc>
            </a:pPr>
            <a:endParaRPr lang="en-US" sz="1600" dirty="0">
              <a:latin typeface="Helvetica Neue Light" panose="02000500000000000000"/>
            </a:endParaRPr>
          </a:p>
          <a:p>
            <a:endParaRPr lang="en-US" dirty="0"/>
          </a:p>
        </p:txBody>
      </p:sp>
      <p:pic>
        <p:nvPicPr>
          <p:cNvPr id="7" name="Picture 6">
            <a:extLst>
              <a:ext uri="{FF2B5EF4-FFF2-40B4-BE49-F238E27FC236}">
                <a16:creationId xmlns:a16="http://schemas.microsoft.com/office/drawing/2014/main" id="{FBBC766A-4217-4AB5-BFF9-41747A7281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9082" b="-2218"/>
          <a:stretch/>
        </p:blipFill>
        <p:spPr>
          <a:xfrm>
            <a:off x="5783575" y="1321197"/>
            <a:ext cx="624840" cy="557675"/>
          </a:xfrm>
          <a:prstGeom prst="rect">
            <a:avLst/>
          </a:prstGeom>
        </p:spPr>
      </p:pic>
    </p:spTree>
    <p:extLst>
      <p:ext uri="{BB962C8B-B14F-4D97-AF65-F5344CB8AC3E}">
        <p14:creationId xmlns:p14="http://schemas.microsoft.com/office/powerpoint/2010/main" val="273269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8422" y="12940"/>
            <a:ext cx="8425759" cy="1154162"/>
          </a:xfrm>
          <a:prstGeom prst="rect">
            <a:avLst/>
          </a:prstGeom>
          <a:noFill/>
        </p:spPr>
        <p:txBody>
          <a:bodyPr wrap="square" rtlCol="0">
            <a:spAutoFit/>
          </a:bodyPr>
          <a:lstStyle/>
          <a:p>
            <a:pPr>
              <a:lnSpc>
                <a:spcPts val="2200"/>
              </a:lnSpc>
            </a:pPr>
            <a:endParaRPr lang="en-US" sz="1400" dirty="0">
              <a:latin typeface="Helvetica Neue Light" panose="02000500000000000000" pitchFamily="2" charset="0"/>
            </a:endParaRPr>
          </a:p>
          <a:p>
            <a:pPr>
              <a:lnSpc>
                <a:spcPts val="2200"/>
              </a:lnSpc>
            </a:pPr>
            <a:r>
              <a:rPr lang="en-US" sz="3600" b="1" dirty="0">
                <a:solidFill>
                  <a:srgbClr val="026447"/>
                </a:solidFill>
                <a:latin typeface="Helvetica LT Std Cond Light" panose="020B0406020202030204" pitchFamily="34" charset="0"/>
              </a:rPr>
              <a:t>Email #3</a:t>
            </a:r>
            <a:endParaRPr lang="en-US" sz="14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Resident Referral Event</a:t>
            </a:r>
          </a:p>
          <a:p>
            <a:endParaRPr lang="en-US" sz="1400" dirty="0">
              <a:latin typeface="Helvetica Neue Light" panose="02000500000000000000" pitchFamily="2" charset="0"/>
            </a:endParaRPr>
          </a:p>
        </p:txBody>
      </p:sp>
      <p:pic>
        <p:nvPicPr>
          <p:cNvPr id="3" name="Picture 2">
            <a:extLst>
              <a:ext uri="{FF2B5EF4-FFF2-40B4-BE49-F238E27FC236}">
                <a16:creationId xmlns:a16="http://schemas.microsoft.com/office/drawing/2014/main" id="{8A12C31E-7CE1-EF44-85E4-FFE6A9DA40F9}"/>
              </a:ext>
            </a:extLst>
          </p:cNvPr>
          <p:cNvPicPr>
            <a:picLocks noChangeAspect="1"/>
          </p:cNvPicPr>
          <p:nvPr/>
        </p:nvPicPr>
        <p:blipFill>
          <a:blip r:embed="rId3"/>
          <a:stretch>
            <a:fillRect/>
          </a:stretch>
        </p:blipFill>
        <p:spPr>
          <a:xfrm>
            <a:off x="4795489" y="0"/>
            <a:ext cx="2601022" cy="6858000"/>
          </a:xfrm>
          <a:prstGeom prst="rect">
            <a:avLst/>
          </a:prstGeom>
        </p:spPr>
      </p:pic>
    </p:spTree>
    <p:extLst>
      <p:ext uri="{BB962C8B-B14F-4D97-AF65-F5344CB8AC3E}">
        <p14:creationId xmlns:p14="http://schemas.microsoft.com/office/powerpoint/2010/main" val="1575861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4FBC3E-23BB-475D-A8B2-CAEFA88E548C}"/>
              </a:ext>
            </a:extLst>
          </p:cNvPr>
          <p:cNvSpPr txBox="1"/>
          <p:nvPr/>
        </p:nvSpPr>
        <p:spPr>
          <a:xfrm>
            <a:off x="5246494" y="303853"/>
            <a:ext cx="5427406" cy="635880"/>
          </a:xfrm>
          <a:prstGeom prst="rect">
            <a:avLst/>
          </a:prstGeom>
          <a:noFill/>
        </p:spPr>
        <p:txBody>
          <a:bodyPr wrap="square" rtlCol="0">
            <a:spAutoFit/>
          </a:bodyPr>
          <a:lstStyle/>
          <a:p>
            <a:pPr algn="r">
              <a:lnSpc>
                <a:spcPts val="2200"/>
              </a:lnSpc>
            </a:pPr>
            <a:r>
              <a:rPr lang="en-US" sz="3200" b="1" dirty="0">
                <a:solidFill>
                  <a:srgbClr val="026447"/>
                </a:solidFill>
                <a:latin typeface="Helvetica LT Std Cond Light" panose="020B0406020202030204" pitchFamily="34" charset="0"/>
              </a:rPr>
              <a:t>Email #4</a:t>
            </a:r>
          </a:p>
          <a:p>
            <a:pPr algn="r">
              <a:lnSpc>
                <a:spcPts val="2200"/>
              </a:lnSpc>
            </a:pPr>
            <a:r>
              <a:rPr lang="en-US" sz="1600" b="1" dirty="0">
                <a:latin typeface="Helvetica LT Std Cond Light" panose="020B0406020202030204" pitchFamily="34" charset="0"/>
              </a:rPr>
              <a:t>$500 Off After Touring</a:t>
            </a:r>
          </a:p>
        </p:txBody>
      </p:sp>
      <p:pic>
        <p:nvPicPr>
          <p:cNvPr id="3" name="Picture 2">
            <a:extLst>
              <a:ext uri="{FF2B5EF4-FFF2-40B4-BE49-F238E27FC236}">
                <a16:creationId xmlns:a16="http://schemas.microsoft.com/office/drawing/2014/main" id="{461FB6D9-5F26-9F47-BA93-2154A00C8850}"/>
              </a:ext>
            </a:extLst>
          </p:cNvPr>
          <p:cNvPicPr>
            <a:picLocks noChangeAspect="1"/>
          </p:cNvPicPr>
          <p:nvPr/>
        </p:nvPicPr>
        <p:blipFill>
          <a:blip r:embed="rId3"/>
          <a:stretch>
            <a:fillRect/>
          </a:stretch>
        </p:blipFill>
        <p:spPr>
          <a:xfrm>
            <a:off x="4526796" y="0"/>
            <a:ext cx="3138407" cy="6858000"/>
          </a:xfrm>
          <a:prstGeom prst="rect">
            <a:avLst/>
          </a:prstGeom>
        </p:spPr>
      </p:pic>
    </p:spTree>
    <p:extLst>
      <p:ext uri="{BB962C8B-B14F-4D97-AF65-F5344CB8AC3E}">
        <p14:creationId xmlns:p14="http://schemas.microsoft.com/office/powerpoint/2010/main" val="3664167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8422" y="12940"/>
            <a:ext cx="8425759" cy="1154162"/>
          </a:xfrm>
          <a:prstGeom prst="rect">
            <a:avLst/>
          </a:prstGeom>
          <a:noFill/>
        </p:spPr>
        <p:txBody>
          <a:bodyPr wrap="square" rtlCol="0">
            <a:spAutoFit/>
          </a:bodyPr>
          <a:lstStyle/>
          <a:p>
            <a:pPr>
              <a:lnSpc>
                <a:spcPts val="2200"/>
              </a:lnSpc>
            </a:pPr>
            <a:endParaRPr lang="en-US" sz="1400" dirty="0">
              <a:latin typeface="Helvetica Neue Light" panose="02000500000000000000" pitchFamily="2" charset="0"/>
            </a:endParaRPr>
          </a:p>
          <a:p>
            <a:pPr>
              <a:lnSpc>
                <a:spcPts val="2200"/>
              </a:lnSpc>
            </a:pPr>
            <a:r>
              <a:rPr lang="en-US" sz="3600" b="1" dirty="0">
                <a:solidFill>
                  <a:srgbClr val="026447"/>
                </a:solidFill>
                <a:latin typeface="Helvetica LT Std Cond Light" panose="020B0406020202030204" pitchFamily="34" charset="0"/>
              </a:rPr>
              <a:t>Email #5</a:t>
            </a:r>
            <a:endParaRPr lang="en-US" sz="14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Resident Updates</a:t>
            </a:r>
          </a:p>
          <a:p>
            <a:endParaRPr lang="en-US" sz="1400" dirty="0">
              <a:latin typeface="Helvetica Neue Light" panose="02000500000000000000" pitchFamily="2" charset="0"/>
            </a:endParaRPr>
          </a:p>
        </p:txBody>
      </p:sp>
      <p:pic>
        <p:nvPicPr>
          <p:cNvPr id="2" name="Picture 1">
            <a:extLst>
              <a:ext uri="{FF2B5EF4-FFF2-40B4-BE49-F238E27FC236}">
                <a16:creationId xmlns:a16="http://schemas.microsoft.com/office/drawing/2014/main" id="{F132639B-29ED-F741-87AA-1A74BEF46C5D}"/>
              </a:ext>
            </a:extLst>
          </p:cNvPr>
          <p:cNvPicPr>
            <a:picLocks noChangeAspect="1"/>
          </p:cNvPicPr>
          <p:nvPr/>
        </p:nvPicPr>
        <p:blipFill>
          <a:blip r:embed="rId3"/>
          <a:stretch>
            <a:fillRect/>
          </a:stretch>
        </p:blipFill>
        <p:spPr>
          <a:xfrm>
            <a:off x="4442381" y="0"/>
            <a:ext cx="3307237" cy="6858000"/>
          </a:xfrm>
          <a:prstGeom prst="rect">
            <a:avLst/>
          </a:prstGeom>
        </p:spPr>
      </p:pic>
    </p:spTree>
    <p:extLst>
      <p:ext uri="{BB962C8B-B14F-4D97-AF65-F5344CB8AC3E}">
        <p14:creationId xmlns:p14="http://schemas.microsoft.com/office/powerpoint/2010/main" val="1783346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2521D-ED16-4CA0-B03F-80066CEEE7F5}"/>
              </a:ext>
            </a:extLst>
          </p:cNvPr>
          <p:cNvPicPr>
            <a:picLocks noChangeAspect="1"/>
          </p:cNvPicPr>
          <p:nvPr/>
        </p:nvPicPr>
        <p:blipFill rotWithShape="1">
          <a:blip r:embed="rId3"/>
          <a:srcRect l="26026" t="24324" r="27590" b="10629"/>
          <a:stretch/>
        </p:blipFill>
        <p:spPr>
          <a:xfrm>
            <a:off x="0" y="-2591862"/>
            <a:ext cx="12506178" cy="944986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208310"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SECTION 5</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6731876" y="3429000"/>
            <a:ext cx="5460124" cy="1395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Email Categorization &amp; </a:t>
            </a:r>
            <a:r>
              <a:rPr lang="en-US" dirty="0" err="1">
                <a:solidFill>
                  <a:schemeClr val="bg1"/>
                </a:solidFill>
                <a:latin typeface="Surveyor Fine Book" pitchFamily="50" charset="0"/>
                <a:ea typeface="+mn-ea"/>
                <a:cs typeface="+mn-cs"/>
              </a:rPr>
              <a:t>HyLy</a:t>
            </a:r>
            <a:r>
              <a:rPr lang="en-US" dirty="0">
                <a:solidFill>
                  <a:schemeClr val="bg1"/>
                </a:solidFill>
                <a:latin typeface="Surveyor Fine Book" pitchFamily="50" charset="0"/>
                <a:ea typeface="+mn-ea"/>
                <a:cs typeface="+mn-cs"/>
              </a:rPr>
              <a:t> Update</a:t>
            </a:r>
          </a:p>
        </p:txBody>
      </p:sp>
    </p:spTree>
    <p:extLst>
      <p:ext uri="{BB962C8B-B14F-4D97-AF65-F5344CB8AC3E}">
        <p14:creationId xmlns:p14="http://schemas.microsoft.com/office/powerpoint/2010/main" val="3464110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0402" y="772857"/>
            <a:ext cx="4546169" cy="416011"/>
          </a:xfrm>
          <a:prstGeom prst="rect">
            <a:avLst/>
          </a:prstGeom>
          <a:noFill/>
        </p:spPr>
        <p:txBody>
          <a:bodyPr wrap="square" rtlCol="0">
            <a:spAutoFit/>
          </a:bodyPr>
          <a:lstStyle/>
          <a:p>
            <a:pPr>
              <a:lnSpc>
                <a:spcPts val="2200"/>
              </a:lnSpc>
            </a:pPr>
            <a:r>
              <a:rPr lang="en-US" sz="3600" b="1" dirty="0">
                <a:solidFill>
                  <a:srgbClr val="026447"/>
                </a:solidFill>
                <a:latin typeface="Helvetica LT Std Cond Light" panose="020B0406020202030204" pitchFamily="34" charset="0"/>
              </a:rPr>
              <a:t>Categories + </a:t>
            </a:r>
            <a:r>
              <a:rPr lang="en-US" sz="3600" b="1" dirty="0" err="1">
                <a:solidFill>
                  <a:srgbClr val="026447"/>
                </a:solidFill>
                <a:latin typeface="Helvetica LT Std Cond Light" panose="020B0406020202030204" pitchFamily="34" charset="0"/>
              </a:rPr>
              <a:t>HyLy</a:t>
            </a:r>
            <a:endParaRPr lang="en-US" sz="3600" b="1" dirty="0">
              <a:solidFill>
                <a:srgbClr val="026447"/>
              </a:solidFill>
              <a:latin typeface="Helvetica LT Std Cond Light" panose="020B0406020202030204" pitchFamily="34" charset="0"/>
            </a:endParaRPr>
          </a:p>
        </p:txBody>
      </p:sp>
      <p:sp>
        <p:nvSpPr>
          <p:cNvPr id="6" name="TextBox 5">
            <a:extLst>
              <a:ext uri="{FF2B5EF4-FFF2-40B4-BE49-F238E27FC236}">
                <a16:creationId xmlns:a16="http://schemas.microsoft.com/office/drawing/2014/main" id="{BB3442EA-A9D0-44B4-9ED2-299E4612BE02}"/>
              </a:ext>
            </a:extLst>
          </p:cNvPr>
          <p:cNvSpPr txBox="1"/>
          <p:nvPr/>
        </p:nvSpPr>
        <p:spPr>
          <a:xfrm>
            <a:off x="596262" y="1600208"/>
            <a:ext cx="11369766" cy="2669898"/>
          </a:xfrm>
          <a:prstGeom prst="rect">
            <a:avLst/>
          </a:prstGeom>
          <a:noFill/>
        </p:spPr>
        <p:txBody>
          <a:bodyPr wrap="square" rtlCol="0">
            <a:spAutoFit/>
          </a:bodyPr>
          <a:lstStyle/>
          <a:p>
            <a:pPr>
              <a:lnSpc>
                <a:spcPct val="150000"/>
              </a:lnSpc>
            </a:pPr>
            <a:r>
              <a:rPr lang="en-US" dirty="0">
                <a:latin typeface="Helvetica Neue Light" panose="02000500000000000000" pitchFamily="2" charset="0"/>
              </a:rPr>
              <a:t>Now that we know which types of emails come from which platforms we need to label them, and </a:t>
            </a:r>
            <a:r>
              <a:rPr lang="en-US" dirty="0" err="1">
                <a:latin typeface="Helvetica Neue Light" panose="02000500000000000000" pitchFamily="2" charset="0"/>
              </a:rPr>
              <a:t>HyLy’s</a:t>
            </a:r>
            <a:r>
              <a:rPr lang="en-US" dirty="0">
                <a:latin typeface="Helvetica Neue Light" panose="02000500000000000000" pitchFamily="2" charset="0"/>
              </a:rPr>
              <a:t> new interface can help.</a:t>
            </a:r>
          </a:p>
          <a:p>
            <a:pPr>
              <a:lnSpc>
                <a:spcPct val="150000"/>
              </a:lnSpc>
            </a:pPr>
            <a:endParaRPr lang="en-US" sz="2400"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p:txBody>
      </p:sp>
      <p:pic>
        <p:nvPicPr>
          <p:cNvPr id="3" name="Picture 2">
            <a:extLst>
              <a:ext uri="{FF2B5EF4-FFF2-40B4-BE49-F238E27FC236}">
                <a16:creationId xmlns:a16="http://schemas.microsoft.com/office/drawing/2014/main" id="{8F51EA20-7016-6141-A5EC-289FE8657117}"/>
              </a:ext>
            </a:extLst>
          </p:cNvPr>
          <p:cNvPicPr>
            <a:picLocks noChangeAspect="1"/>
          </p:cNvPicPr>
          <p:nvPr/>
        </p:nvPicPr>
        <p:blipFill>
          <a:blip r:embed="rId3"/>
          <a:stretch>
            <a:fillRect/>
          </a:stretch>
        </p:blipFill>
        <p:spPr>
          <a:xfrm>
            <a:off x="2617377" y="2512059"/>
            <a:ext cx="7327536" cy="4345941"/>
          </a:xfrm>
          <a:prstGeom prst="rect">
            <a:avLst/>
          </a:prstGeom>
        </p:spPr>
      </p:pic>
    </p:spTree>
    <p:extLst>
      <p:ext uri="{BB962C8B-B14F-4D97-AF65-F5344CB8AC3E}">
        <p14:creationId xmlns:p14="http://schemas.microsoft.com/office/powerpoint/2010/main" val="33454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0402" y="772857"/>
            <a:ext cx="4546169" cy="416011"/>
          </a:xfrm>
          <a:prstGeom prst="rect">
            <a:avLst/>
          </a:prstGeom>
          <a:noFill/>
        </p:spPr>
        <p:txBody>
          <a:bodyPr wrap="square" rtlCol="0">
            <a:spAutoFit/>
          </a:bodyPr>
          <a:lstStyle/>
          <a:p>
            <a:pPr>
              <a:lnSpc>
                <a:spcPts val="2200"/>
              </a:lnSpc>
            </a:pPr>
            <a:r>
              <a:rPr lang="en-US" sz="3600" b="1" dirty="0">
                <a:solidFill>
                  <a:srgbClr val="026447"/>
                </a:solidFill>
                <a:latin typeface="Helvetica LT Std Cond Light" panose="020B0406020202030204" pitchFamily="34" charset="0"/>
              </a:rPr>
              <a:t>Categories + </a:t>
            </a:r>
            <a:r>
              <a:rPr lang="en-US" sz="3600" b="1" dirty="0" err="1">
                <a:solidFill>
                  <a:srgbClr val="026447"/>
                </a:solidFill>
                <a:latin typeface="Helvetica LT Std Cond Light" panose="020B0406020202030204" pitchFamily="34" charset="0"/>
              </a:rPr>
              <a:t>HyLy</a:t>
            </a:r>
            <a:endParaRPr lang="en-US" sz="3600" b="1" dirty="0">
              <a:solidFill>
                <a:srgbClr val="026447"/>
              </a:solidFill>
              <a:latin typeface="Helvetica LT Std Cond Light" panose="020B0406020202030204" pitchFamily="34" charset="0"/>
            </a:endParaRPr>
          </a:p>
        </p:txBody>
      </p:sp>
      <p:sp>
        <p:nvSpPr>
          <p:cNvPr id="6" name="TextBox 5">
            <a:extLst>
              <a:ext uri="{FF2B5EF4-FFF2-40B4-BE49-F238E27FC236}">
                <a16:creationId xmlns:a16="http://schemas.microsoft.com/office/drawing/2014/main" id="{BB3442EA-A9D0-44B4-9ED2-299E4612BE02}"/>
              </a:ext>
            </a:extLst>
          </p:cNvPr>
          <p:cNvSpPr txBox="1"/>
          <p:nvPr/>
        </p:nvSpPr>
        <p:spPr>
          <a:xfrm>
            <a:off x="596262" y="1600208"/>
            <a:ext cx="11369766" cy="2254400"/>
          </a:xfrm>
          <a:prstGeom prst="rect">
            <a:avLst/>
          </a:prstGeom>
          <a:noFill/>
        </p:spPr>
        <p:txBody>
          <a:bodyPr wrap="square" rtlCol="0">
            <a:spAutoFit/>
          </a:bodyPr>
          <a:lstStyle/>
          <a:p>
            <a:pPr>
              <a:lnSpc>
                <a:spcPct val="150000"/>
              </a:lnSpc>
            </a:pPr>
            <a:r>
              <a:rPr lang="en-US" dirty="0">
                <a:latin typeface="Helvetica Neue Light" panose="02000500000000000000" pitchFamily="2" charset="0"/>
              </a:rPr>
              <a:t>One new step – choose what type of email you’re sending, before you pick your template.</a:t>
            </a:r>
          </a:p>
          <a:p>
            <a:pPr>
              <a:lnSpc>
                <a:spcPct val="150000"/>
              </a:lnSpc>
            </a:pPr>
            <a:endParaRPr lang="en-US" sz="2400"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a:p>
            <a:pPr>
              <a:lnSpc>
                <a:spcPct val="150000"/>
              </a:lnSpc>
            </a:pPr>
            <a:endParaRPr lang="en-US" dirty="0">
              <a:latin typeface="Helvetica Neue Light" panose="02000500000000000000" pitchFamily="2" charset="0"/>
            </a:endParaRPr>
          </a:p>
        </p:txBody>
      </p:sp>
      <p:pic>
        <p:nvPicPr>
          <p:cNvPr id="5" name="Picture 4">
            <a:extLst>
              <a:ext uri="{FF2B5EF4-FFF2-40B4-BE49-F238E27FC236}">
                <a16:creationId xmlns:a16="http://schemas.microsoft.com/office/drawing/2014/main" id="{CD554366-E5E5-E643-8BC8-F459E43C7DD8}"/>
              </a:ext>
            </a:extLst>
          </p:cNvPr>
          <p:cNvPicPr>
            <a:picLocks noChangeAspect="1"/>
          </p:cNvPicPr>
          <p:nvPr/>
        </p:nvPicPr>
        <p:blipFill rotWithShape="1">
          <a:blip r:embed="rId3"/>
          <a:srcRect l="-1" r="35462"/>
          <a:stretch/>
        </p:blipFill>
        <p:spPr>
          <a:xfrm>
            <a:off x="7121959" y="2535572"/>
            <a:ext cx="4420352" cy="4074518"/>
          </a:xfrm>
          <a:prstGeom prst="rect">
            <a:avLst/>
          </a:prstGeom>
        </p:spPr>
      </p:pic>
      <p:pic>
        <p:nvPicPr>
          <p:cNvPr id="8" name="Picture 7">
            <a:extLst>
              <a:ext uri="{FF2B5EF4-FFF2-40B4-BE49-F238E27FC236}">
                <a16:creationId xmlns:a16="http://schemas.microsoft.com/office/drawing/2014/main" id="{8A3600B1-22C9-4442-9DA5-48087CE8EF2B}"/>
              </a:ext>
            </a:extLst>
          </p:cNvPr>
          <p:cNvPicPr>
            <a:picLocks noChangeAspect="1"/>
          </p:cNvPicPr>
          <p:nvPr/>
        </p:nvPicPr>
        <p:blipFill>
          <a:blip r:embed="rId4"/>
          <a:stretch>
            <a:fillRect/>
          </a:stretch>
        </p:blipFill>
        <p:spPr>
          <a:xfrm>
            <a:off x="1891863" y="2535571"/>
            <a:ext cx="3424452" cy="4074518"/>
          </a:xfrm>
          <a:prstGeom prst="rect">
            <a:avLst/>
          </a:prstGeom>
        </p:spPr>
      </p:pic>
      <p:pic>
        <p:nvPicPr>
          <p:cNvPr id="9" name="Picture 8">
            <a:extLst>
              <a:ext uri="{FF2B5EF4-FFF2-40B4-BE49-F238E27FC236}">
                <a16:creationId xmlns:a16="http://schemas.microsoft.com/office/drawing/2014/main" id="{DA914A14-1CF7-C642-8B0A-BCA96E60F74C}"/>
              </a:ext>
            </a:extLst>
          </p:cNvPr>
          <p:cNvPicPr>
            <a:picLocks noChangeAspect="1"/>
          </p:cNvPicPr>
          <p:nvPr/>
        </p:nvPicPr>
        <p:blipFill>
          <a:blip r:embed="rId5"/>
          <a:stretch>
            <a:fillRect/>
          </a:stretch>
        </p:blipFill>
        <p:spPr>
          <a:xfrm>
            <a:off x="5708502" y="3968843"/>
            <a:ext cx="1009353" cy="712603"/>
          </a:xfrm>
          <a:prstGeom prst="rect">
            <a:avLst/>
          </a:prstGeom>
        </p:spPr>
      </p:pic>
    </p:spTree>
    <p:extLst>
      <p:ext uri="{BB962C8B-B14F-4D97-AF65-F5344CB8AC3E}">
        <p14:creationId xmlns:p14="http://schemas.microsoft.com/office/powerpoint/2010/main" val="224968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2521D-ED16-4CA0-B03F-80066CEEE7F5}"/>
              </a:ext>
            </a:extLst>
          </p:cNvPr>
          <p:cNvPicPr>
            <a:picLocks noChangeAspect="1"/>
          </p:cNvPicPr>
          <p:nvPr/>
        </p:nvPicPr>
        <p:blipFill rotWithShape="1">
          <a:blip r:embed="rId3"/>
          <a:srcRect l="26026" t="24324" r="27590" b="10629"/>
          <a:stretch/>
        </p:blipFill>
        <p:spPr>
          <a:xfrm>
            <a:off x="0" y="-2591862"/>
            <a:ext cx="12506178" cy="944986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208310"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SECTION 6</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6731876" y="3429000"/>
            <a:ext cx="5460124" cy="1395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What’s Next?</a:t>
            </a:r>
          </a:p>
        </p:txBody>
      </p:sp>
    </p:spTree>
    <p:extLst>
      <p:ext uri="{BB962C8B-B14F-4D97-AF65-F5344CB8AC3E}">
        <p14:creationId xmlns:p14="http://schemas.microsoft.com/office/powerpoint/2010/main" val="2436304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0402" y="772857"/>
            <a:ext cx="4546169" cy="416011"/>
          </a:xfrm>
          <a:prstGeom prst="rect">
            <a:avLst/>
          </a:prstGeom>
          <a:noFill/>
        </p:spPr>
        <p:txBody>
          <a:bodyPr wrap="square" rtlCol="0">
            <a:spAutoFit/>
          </a:bodyPr>
          <a:lstStyle/>
          <a:p>
            <a:pPr>
              <a:lnSpc>
                <a:spcPts val="2200"/>
              </a:lnSpc>
            </a:pPr>
            <a:r>
              <a:rPr lang="en-US" sz="3600" b="1" dirty="0">
                <a:solidFill>
                  <a:srgbClr val="026447"/>
                </a:solidFill>
                <a:latin typeface="Helvetica LT Std Cond Light" panose="020B0406020202030204" pitchFamily="34" charset="0"/>
              </a:rPr>
              <a:t>What’s Next?</a:t>
            </a:r>
          </a:p>
        </p:txBody>
      </p:sp>
      <p:sp>
        <p:nvSpPr>
          <p:cNvPr id="6" name="TextBox 5">
            <a:extLst>
              <a:ext uri="{FF2B5EF4-FFF2-40B4-BE49-F238E27FC236}">
                <a16:creationId xmlns:a16="http://schemas.microsoft.com/office/drawing/2014/main" id="{BB3442EA-A9D0-44B4-9ED2-299E4612BE02}"/>
              </a:ext>
            </a:extLst>
          </p:cNvPr>
          <p:cNvSpPr txBox="1"/>
          <p:nvPr/>
        </p:nvSpPr>
        <p:spPr>
          <a:xfrm>
            <a:off x="596262" y="1600208"/>
            <a:ext cx="5297926" cy="253139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Neue Light" panose="02000500000000000000" pitchFamily="2" charset="0"/>
              </a:rPr>
              <a:t>Email Preference Center</a:t>
            </a:r>
          </a:p>
          <a:p>
            <a:pPr marL="285750" indent="-285750">
              <a:lnSpc>
                <a:spcPct val="150000"/>
              </a:lnSpc>
              <a:buFont typeface="Arial" panose="020B0604020202020204" pitchFamily="34" charset="0"/>
              <a:buChar char="•"/>
            </a:pPr>
            <a:r>
              <a:rPr lang="en-US" dirty="0">
                <a:latin typeface="Helvetica Neue Light" panose="02000500000000000000" pitchFamily="2" charset="0"/>
              </a:rPr>
              <a:t>New Email Templates</a:t>
            </a:r>
          </a:p>
          <a:p>
            <a:pPr marL="285750" indent="-285750">
              <a:lnSpc>
                <a:spcPct val="150000"/>
              </a:lnSpc>
              <a:buFont typeface="Arial" panose="020B0604020202020204" pitchFamily="34" charset="0"/>
              <a:buChar char="•"/>
            </a:pPr>
            <a:r>
              <a:rPr lang="en-US" dirty="0" err="1">
                <a:latin typeface="Helvetica Neue Light" panose="02000500000000000000" pitchFamily="2" charset="0"/>
              </a:rPr>
              <a:t>hyTour</a:t>
            </a:r>
            <a:r>
              <a:rPr lang="en-US" dirty="0">
                <a:latin typeface="Helvetica Neue Light" panose="02000500000000000000" pitchFamily="2" charset="0"/>
              </a:rPr>
              <a:t> integration into new </a:t>
            </a:r>
            <a:r>
              <a:rPr lang="en-US" dirty="0" err="1">
                <a:latin typeface="Helvetica Neue Light" panose="02000500000000000000" pitchFamily="2" charset="0"/>
              </a:rPr>
              <a:t>HyLy</a:t>
            </a:r>
            <a:r>
              <a:rPr lang="en-US" dirty="0">
                <a:latin typeface="Helvetica Neue Light" panose="02000500000000000000" pitchFamily="2" charset="0"/>
              </a:rPr>
              <a:t> dashboard</a:t>
            </a:r>
          </a:p>
          <a:p>
            <a:pPr marL="285750" indent="-285750">
              <a:lnSpc>
                <a:spcPct val="150000"/>
              </a:lnSpc>
              <a:buFont typeface="Arial" panose="020B0604020202020204" pitchFamily="34" charset="0"/>
              <a:buChar char="•"/>
            </a:pPr>
            <a:r>
              <a:rPr lang="en-US" dirty="0">
                <a:latin typeface="Helvetica Neue Light" panose="02000500000000000000" pitchFamily="2" charset="0"/>
              </a:rPr>
              <a:t>Upgrade preference center – texts, 3</a:t>
            </a:r>
            <a:r>
              <a:rPr lang="en-US" baseline="30000" dirty="0">
                <a:latin typeface="Helvetica Neue Light" panose="02000500000000000000" pitchFamily="2" charset="0"/>
              </a:rPr>
              <a:t>rd</a:t>
            </a:r>
            <a:r>
              <a:rPr lang="en-US" dirty="0">
                <a:latin typeface="Helvetica Neue Light" panose="02000500000000000000" pitchFamily="2" charset="0"/>
              </a:rPr>
              <a:t> party vendors, and more…</a:t>
            </a:r>
          </a:p>
          <a:p>
            <a:pPr>
              <a:lnSpc>
                <a:spcPct val="150000"/>
              </a:lnSpc>
            </a:pPr>
            <a:endParaRPr lang="en-US" dirty="0">
              <a:latin typeface="Helvetica Neue Light" panose="02000500000000000000" pitchFamily="2" charset="0"/>
            </a:endParaRPr>
          </a:p>
        </p:txBody>
      </p:sp>
      <p:pic>
        <p:nvPicPr>
          <p:cNvPr id="12" name="Picture 11" descr="A computer on a desk&#10;&#10;Description automatically generated with medium confidence">
            <a:extLst>
              <a:ext uri="{FF2B5EF4-FFF2-40B4-BE49-F238E27FC236}">
                <a16:creationId xmlns:a16="http://schemas.microsoft.com/office/drawing/2014/main" id="{A74D27CC-F5A8-4BC5-AFCB-117A20E970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432"/>
          <a:stretch/>
        </p:blipFill>
        <p:spPr>
          <a:xfrm>
            <a:off x="6297813" y="0"/>
            <a:ext cx="5894187" cy="6858000"/>
          </a:xfrm>
          <a:prstGeom prst="rect">
            <a:avLst/>
          </a:prstGeom>
        </p:spPr>
      </p:pic>
    </p:spTree>
    <p:extLst>
      <p:ext uri="{BB962C8B-B14F-4D97-AF65-F5344CB8AC3E}">
        <p14:creationId xmlns:p14="http://schemas.microsoft.com/office/powerpoint/2010/main" val="276756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2521D-ED16-4CA0-B03F-80066CEEE7F5}"/>
              </a:ext>
            </a:extLst>
          </p:cNvPr>
          <p:cNvPicPr>
            <a:picLocks noChangeAspect="1"/>
          </p:cNvPicPr>
          <p:nvPr/>
        </p:nvPicPr>
        <p:blipFill rotWithShape="1">
          <a:blip r:embed="rId3"/>
          <a:srcRect l="26026" t="24324" r="27590" b="10629"/>
          <a:stretch/>
        </p:blipFill>
        <p:spPr>
          <a:xfrm>
            <a:off x="0" y="-2591862"/>
            <a:ext cx="12506178" cy="944986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208310"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SECTION 7</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6731876" y="3429000"/>
            <a:ext cx="5460124" cy="1395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Helpful Resources</a:t>
            </a:r>
          </a:p>
        </p:txBody>
      </p:sp>
    </p:spTree>
    <p:extLst>
      <p:ext uri="{BB962C8B-B14F-4D97-AF65-F5344CB8AC3E}">
        <p14:creationId xmlns:p14="http://schemas.microsoft.com/office/powerpoint/2010/main" val="351702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0360" y="433144"/>
            <a:ext cx="4174135" cy="707886"/>
          </a:xfrm>
          <a:prstGeom prst="rect">
            <a:avLst/>
          </a:prstGeom>
          <a:noFill/>
        </p:spPr>
        <p:txBody>
          <a:bodyPr wrap="square" rtlCol="0">
            <a:spAutoFit/>
          </a:bodyPr>
          <a:lstStyle/>
          <a:p>
            <a:r>
              <a:rPr lang="en-US" sz="4000" dirty="0">
                <a:latin typeface="Surveyor Fine Book" pitchFamily="50" charset="0"/>
              </a:rPr>
              <a:t>Helpful</a:t>
            </a:r>
            <a:r>
              <a:rPr lang="en-US" sz="3600" dirty="0">
                <a:latin typeface="Surveyor Fine Book" pitchFamily="50" charset="0"/>
              </a:rPr>
              <a:t> Resources</a:t>
            </a:r>
          </a:p>
        </p:txBody>
      </p:sp>
      <p:sp>
        <p:nvSpPr>
          <p:cNvPr id="10" name="TextBox 9"/>
          <p:cNvSpPr txBox="1"/>
          <p:nvPr/>
        </p:nvSpPr>
        <p:spPr>
          <a:xfrm>
            <a:off x="7320031" y="1665752"/>
            <a:ext cx="3584448" cy="646972"/>
          </a:xfrm>
          <a:prstGeom prst="rect">
            <a:avLst/>
          </a:prstGeom>
          <a:noFill/>
        </p:spPr>
        <p:txBody>
          <a:bodyPr wrap="square" rtlCol="0">
            <a:spAutoFit/>
          </a:bodyPr>
          <a:lstStyle/>
          <a:p>
            <a:pPr>
              <a:lnSpc>
                <a:spcPts val="2200"/>
              </a:lnSpc>
            </a:pPr>
            <a:br>
              <a:rPr lang="en-US" dirty="0"/>
            </a:br>
            <a:endParaRPr lang="en-US" dirty="0"/>
          </a:p>
        </p:txBody>
      </p:sp>
      <p:sp>
        <p:nvSpPr>
          <p:cNvPr id="11" name="TextBox 10">
            <a:extLst>
              <a:ext uri="{FF2B5EF4-FFF2-40B4-BE49-F238E27FC236}">
                <a16:creationId xmlns:a16="http://schemas.microsoft.com/office/drawing/2014/main" id="{00BBB769-9336-4198-8E9E-F6251D04247F}"/>
              </a:ext>
            </a:extLst>
          </p:cNvPr>
          <p:cNvSpPr txBox="1"/>
          <p:nvPr/>
        </p:nvSpPr>
        <p:spPr>
          <a:xfrm>
            <a:off x="380360" y="1348529"/>
            <a:ext cx="5063837" cy="5693866"/>
          </a:xfrm>
          <a:prstGeom prst="rect">
            <a:avLst/>
          </a:prstGeom>
          <a:noFill/>
        </p:spPr>
        <p:txBody>
          <a:bodyPr wrap="square" rtlCol="0">
            <a:spAutoFit/>
          </a:bodyPr>
          <a:lstStyle/>
          <a:p>
            <a:r>
              <a:rPr lang="en-US" b="1" dirty="0">
                <a:solidFill>
                  <a:srgbClr val="026447"/>
                </a:solidFill>
                <a:latin typeface="Helvetica LT Std Cond Light" panose="020B0406020202030204" pitchFamily="34" charset="0"/>
              </a:rPr>
              <a:t>Go to BOLD </a:t>
            </a:r>
            <a:r>
              <a:rPr lang="en-US" b="1" dirty="0">
                <a:solidFill>
                  <a:srgbClr val="026447"/>
                </a:solidFill>
                <a:latin typeface="Helvetica LT Std Cond Light" panose="020B0406020202030204" pitchFamily="34" charset="0"/>
                <a:sym typeface="Wingdings" panose="05000000000000000000" pitchFamily="2" charset="2"/>
              </a:rPr>
              <a:t> Marketing  Topics  Useful Resources  </a:t>
            </a:r>
            <a:r>
              <a:rPr lang="en-US" b="1" dirty="0" err="1">
                <a:solidFill>
                  <a:srgbClr val="026447"/>
                </a:solidFill>
                <a:latin typeface="Helvetica LT Std Cond Light" panose="020B0406020202030204" pitchFamily="34" charset="0"/>
                <a:sym typeface="Wingdings" panose="05000000000000000000" pitchFamily="2" charset="2"/>
              </a:rPr>
              <a:t>hyBlast</a:t>
            </a:r>
            <a:r>
              <a:rPr lang="en-US" b="1" dirty="0">
                <a:solidFill>
                  <a:srgbClr val="026447"/>
                </a:solidFill>
                <a:latin typeface="Helvetica LT Std Cond Light" panose="020B0406020202030204" pitchFamily="34" charset="0"/>
                <a:sym typeface="Wingdings" panose="05000000000000000000" pitchFamily="2" charset="2"/>
              </a:rPr>
              <a:t> Email Communication Resources</a:t>
            </a:r>
          </a:p>
          <a:p>
            <a:endParaRPr lang="en-US" sz="1600" b="1" dirty="0">
              <a:solidFill>
                <a:schemeClr val="tx1">
                  <a:lumMod val="65000"/>
                  <a:lumOff val="35000"/>
                </a:schemeClr>
              </a:solidFill>
              <a:latin typeface="Helvetica Neue Light" panose="02000500000000000000" pitchFamily="2" charset="0"/>
            </a:endParaRPr>
          </a:p>
          <a:p>
            <a:endParaRPr lang="en-US" sz="1400" b="1" dirty="0">
              <a:solidFill>
                <a:schemeClr val="tx1">
                  <a:lumMod val="65000"/>
                  <a:lumOff val="35000"/>
                </a:schemeClr>
              </a:solidFill>
              <a:latin typeface="Helvetica Neue Light" panose="02000500000000000000" pitchFamily="2" charset="0"/>
            </a:endParaRPr>
          </a:p>
          <a:p>
            <a:r>
              <a:rPr lang="en-US" sz="1600" b="1" dirty="0">
                <a:solidFill>
                  <a:schemeClr val="tx1">
                    <a:lumMod val="65000"/>
                    <a:lumOff val="35000"/>
                  </a:schemeClr>
                </a:solidFill>
                <a:latin typeface="Helvetica Neue Light" panose="02000500000000000000" pitchFamily="2" charset="0"/>
              </a:rPr>
              <a:t>5 Steps to Writing Engaging Content: </a:t>
            </a:r>
            <a:r>
              <a:rPr lang="en-US" sz="1600" dirty="0">
                <a:solidFill>
                  <a:schemeClr val="tx1">
                    <a:lumMod val="65000"/>
                    <a:lumOff val="35000"/>
                  </a:schemeClr>
                </a:solidFill>
                <a:latin typeface="Helvetica Neue Light" panose="02000500000000000000" pitchFamily="2" charset="0"/>
              </a:rPr>
              <a:t>Step by step guide to ensure your team writes content that keeps your prospects engaged.  </a:t>
            </a:r>
          </a:p>
          <a:p>
            <a:endParaRPr lang="en-US" sz="1600" dirty="0">
              <a:solidFill>
                <a:schemeClr val="tx1">
                  <a:lumMod val="65000"/>
                  <a:lumOff val="35000"/>
                </a:schemeClr>
              </a:solidFill>
              <a:latin typeface="Helvetica Neue Light" panose="02000500000000000000" pitchFamily="2" charset="0"/>
            </a:endParaRPr>
          </a:p>
          <a:p>
            <a:r>
              <a:rPr lang="en-US" sz="1600" b="1" dirty="0">
                <a:solidFill>
                  <a:schemeClr val="tx1">
                    <a:lumMod val="65000"/>
                    <a:lumOff val="35000"/>
                  </a:schemeClr>
                </a:solidFill>
                <a:latin typeface="Helvetica Neue Light" panose="02000500000000000000" pitchFamily="2" charset="0"/>
              </a:rPr>
              <a:t>Marketing Grammar 101: </a:t>
            </a:r>
            <a:r>
              <a:rPr lang="en-US" sz="1600" dirty="0">
                <a:solidFill>
                  <a:schemeClr val="tx1">
                    <a:lumMod val="65000"/>
                    <a:lumOff val="35000"/>
                  </a:schemeClr>
                </a:solidFill>
                <a:latin typeface="Helvetica Neue Light" panose="02000500000000000000" pitchFamily="2" charset="0"/>
              </a:rPr>
              <a:t>Know the ins and outs of writing copy. </a:t>
            </a:r>
          </a:p>
          <a:p>
            <a:endParaRPr lang="en-US" sz="1600" dirty="0">
              <a:solidFill>
                <a:schemeClr val="tx1">
                  <a:lumMod val="65000"/>
                  <a:lumOff val="35000"/>
                </a:schemeClr>
              </a:solidFill>
              <a:latin typeface="Helvetica Neue Light" panose="02000500000000000000" pitchFamily="2" charset="0"/>
            </a:endParaRPr>
          </a:p>
          <a:p>
            <a:r>
              <a:rPr lang="en-US" sz="1600" b="1" dirty="0">
                <a:solidFill>
                  <a:schemeClr val="tx1">
                    <a:lumMod val="65000"/>
                    <a:lumOff val="35000"/>
                  </a:schemeClr>
                </a:solidFill>
                <a:latin typeface="Helvetica Neue Light" panose="02000500000000000000" pitchFamily="2" charset="0"/>
              </a:rPr>
              <a:t>Fair Housing: </a:t>
            </a:r>
            <a:r>
              <a:rPr lang="en-US" sz="1600" dirty="0">
                <a:solidFill>
                  <a:schemeClr val="tx1">
                    <a:lumMod val="65000"/>
                    <a:lumOff val="35000"/>
                  </a:schemeClr>
                </a:solidFill>
                <a:latin typeface="Helvetica Neue Light" panose="02000500000000000000" pitchFamily="2" charset="0"/>
              </a:rPr>
              <a:t>How to stay in line with fair housing guidelines when writing. </a:t>
            </a:r>
          </a:p>
          <a:p>
            <a:endParaRPr lang="en-US" sz="1600" dirty="0">
              <a:solidFill>
                <a:schemeClr val="tx1">
                  <a:lumMod val="65000"/>
                  <a:lumOff val="35000"/>
                </a:schemeClr>
              </a:solidFill>
              <a:latin typeface="Helvetica Neue Light" panose="02000500000000000000" pitchFamily="2" charset="0"/>
            </a:endParaRPr>
          </a:p>
          <a:p>
            <a:r>
              <a:rPr lang="en-US" sz="1600" b="1" dirty="0">
                <a:solidFill>
                  <a:schemeClr val="tx1">
                    <a:lumMod val="65000"/>
                    <a:lumOff val="35000"/>
                  </a:schemeClr>
                </a:solidFill>
                <a:latin typeface="Helvetica Neue Light" panose="02000500000000000000" pitchFamily="2" charset="0"/>
              </a:rPr>
              <a:t>My Checklist: </a:t>
            </a:r>
            <a:r>
              <a:rPr lang="en-US" sz="1600" dirty="0">
                <a:solidFill>
                  <a:schemeClr val="tx1">
                    <a:lumMod val="65000"/>
                    <a:lumOff val="35000"/>
                  </a:schemeClr>
                </a:solidFill>
                <a:latin typeface="Helvetica Neue Light" panose="02000500000000000000" pitchFamily="2" charset="0"/>
              </a:rPr>
              <a:t>Before you send your email, be sure to review your checklist. </a:t>
            </a:r>
          </a:p>
          <a:p>
            <a:endParaRPr lang="en-US" sz="1600" dirty="0">
              <a:solidFill>
                <a:schemeClr val="tx1">
                  <a:lumMod val="65000"/>
                  <a:lumOff val="35000"/>
                </a:schemeClr>
              </a:solidFill>
              <a:latin typeface="Helvetica Neue Light" panose="02000500000000000000" pitchFamily="2" charset="0"/>
            </a:endParaRPr>
          </a:p>
          <a:p>
            <a:r>
              <a:rPr lang="en-US" sz="1600" b="1" dirty="0" err="1">
                <a:solidFill>
                  <a:schemeClr val="tx1">
                    <a:lumMod val="65000"/>
                    <a:lumOff val="35000"/>
                  </a:schemeClr>
                </a:solidFill>
                <a:latin typeface="Helvetica Neue Light" panose="02000500000000000000" pitchFamily="2" charset="0"/>
              </a:rPr>
              <a:t>hyBlast</a:t>
            </a:r>
            <a:r>
              <a:rPr lang="en-US" sz="1600" b="1" dirty="0">
                <a:solidFill>
                  <a:schemeClr val="tx1">
                    <a:lumMod val="65000"/>
                    <a:lumOff val="35000"/>
                  </a:schemeClr>
                </a:solidFill>
                <a:latin typeface="Helvetica Neue Light" panose="02000500000000000000" pitchFamily="2" charset="0"/>
              </a:rPr>
              <a:t> Refresher Guide: </a:t>
            </a:r>
            <a:r>
              <a:rPr lang="en-US" sz="1600" dirty="0">
                <a:solidFill>
                  <a:schemeClr val="tx1">
                    <a:lumMod val="65000"/>
                    <a:lumOff val="35000"/>
                  </a:schemeClr>
                </a:solidFill>
                <a:latin typeface="Helvetica Neue Light" panose="02000500000000000000" pitchFamily="2" charset="0"/>
              </a:rPr>
              <a:t>focus on the frequently asked questions and areas of opportunity in </a:t>
            </a:r>
            <a:r>
              <a:rPr lang="en-US" sz="1600" dirty="0" err="1">
                <a:solidFill>
                  <a:schemeClr val="tx1">
                    <a:lumMod val="65000"/>
                    <a:lumOff val="35000"/>
                  </a:schemeClr>
                </a:solidFill>
                <a:latin typeface="Helvetica Neue Light" panose="02000500000000000000" pitchFamily="2" charset="0"/>
              </a:rPr>
              <a:t>Hyblast</a:t>
            </a:r>
            <a:r>
              <a:rPr lang="en-US" sz="1600" dirty="0">
                <a:solidFill>
                  <a:schemeClr val="tx1">
                    <a:lumMod val="65000"/>
                    <a:lumOff val="35000"/>
                  </a:schemeClr>
                </a:solidFill>
                <a:latin typeface="Helvetica Neue Light" panose="02000500000000000000" pitchFamily="2" charset="0"/>
              </a:rPr>
              <a:t> communication</a:t>
            </a:r>
          </a:p>
          <a:p>
            <a:endParaRPr lang="en-US" sz="1400" dirty="0">
              <a:solidFill>
                <a:schemeClr val="tx1">
                  <a:lumMod val="65000"/>
                  <a:lumOff val="35000"/>
                </a:schemeClr>
              </a:solidFill>
              <a:latin typeface="Helvetica Neue Light" panose="02000500000000000000" pitchFamily="2" charset="0"/>
            </a:endParaRPr>
          </a:p>
          <a:p>
            <a:endParaRPr lang="en-US" sz="1400" dirty="0">
              <a:solidFill>
                <a:schemeClr val="tx1">
                  <a:lumMod val="65000"/>
                  <a:lumOff val="35000"/>
                </a:schemeClr>
              </a:solidFill>
              <a:latin typeface="Helvetica Neue Light" panose="02000500000000000000" pitchFamily="2" charset="0"/>
            </a:endParaRPr>
          </a:p>
          <a:p>
            <a:endParaRPr lang="en-US" sz="1400" dirty="0">
              <a:solidFill>
                <a:schemeClr val="tx1">
                  <a:lumMod val="65000"/>
                  <a:lumOff val="35000"/>
                </a:schemeClr>
              </a:solidFill>
              <a:latin typeface="Helvetica Neue Light" panose="02000500000000000000" pitchFamily="2" charset="0"/>
            </a:endParaRPr>
          </a:p>
        </p:txBody>
      </p:sp>
      <p:pic>
        <p:nvPicPr>
          <p:cNvPr id="12" name="Picture 11">
            <a:extLst>
              <a:ext uri="{FF2B5EF4-FFF2-40B4-BE49-F238E27FC236}">
                <a16:creationId xmlns:a16="http://schemas.microsoft.com/office/drawing/2014/main" id="{2540AFDF-5BD4-47AB-B264-7B9C32C4D524}"/>
              </a:ext>
            </a:extLst>
          </p:cNvPr>
          <p:cNvPicPr>
            <a:picLocks noChangeAspect="1"/>
          </p:cNvPicPr>
          <p:nvPr/>
        </p:nvPicPr>
        <p:blipFill>
          <a:blip r:embed="rId3" cstate="print">
            <a:extLst>
              <a:ext uri="{28A0092B-C50C-407E-A947-70E740481C1C}">
                <a14:useLocalDpi xmlns:a14="http://schemas.microsoft.com/office/drawing/2010/main" val="0"/>
              </a:ext>
            </a:extLst>
          </a:blip>
          <a:srcRect l="19067" r="19067"/>
          <a:stretch/>
        </p:blipFill>
        <p:spPr>
          <a:xfrm>
            <a:off x="5832131" y="0"/>
            <a:ext cx="6359869" cy="6858000"/>
          </a:xfrm>
          <a:prstGeom prst="rect">
            <a:avLst/>
          </a:prstGeom>
        </p:spPr>
      </p:pic>
    </p:spTree>
    <p:extLst>
      <p:ext uri="{BB962C8B-B14F-4D97-AF65-F5344CB8AC3E}">
        <p14:creationId xmlns:p14="http://schemas.microsoft.com/office/powerpoint/2010/main" val="614561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7425" y="346159"/>
            <a:ext cx="3430097" cy="769441"/>
          </a:xfrm>
          <a:prstGeom prst="rect">
            <a:avLst/>
          </a:prstGeom>
          <a:noFill/>
        </p:spPr>
        <p:txBody>
          <a:bodyPr wrap="square" rtlCol="0">
            <a:spAutoFit/>
          </a:bodyPr>
          <a:lstStyle/>
          <a:p>
            <a:r>
              <a:rPr lang="en-US" sz="4400" dirty="0">
                <a:latin typeface="Surveyor Fine Book" pitchFamily="50" charset="0"/>
              </a:rPr>
              <a:t>Outline</a:t>
            </a:r>
            <a:endParaRPr lang="en-US" sz="4000" dirty="0">
              <a:latin typeface="Surveyor Fine Book" pitchFamily="50" charset="0"/>
            </a:endParaRPr>
          </a:p>
        </p:txBody>
      </p:sp>
      <p:sp>
        <p:nvSpPr>
          <p:cNvPr id="9" name="TextBox 8"/>
          <p:cNvSpPr txBox="1"/>
          <p:nvPr/>
        </p:nvSpPr>
        <p:spPr>
          <a:xfrm>
            <a:off x="5617425" y="1137165"/>
            <a:ext cx="5301587" cy="4974375"/>
          </a:xfrm>
          <a:prstGeom prst="rect">
            <a:avLst/>
          </a:prstGeom>
          <a:noFill/>
        </p:spPr>
        <p:txBody>
          <a:bodyPr wrap="square" rtlCol="0">
            <a:spAutoFit/>
          </a:bodyPr>
          <a:lstStyle/>
          <a:p>
            <a:pPr fontAlgn="base">
              <a:lnSpc>
                <a:spcPct val="200000"/>
              </a:lnSpc>
              <a:spcBef>
                <a:spcPts val="600"/>
              </a:spcBef>
            </a:pPr>
            <a:r>
              <a:rPr lang="en-US" dirty="0">
                <a:solidFill>
                  <a:srgbClr val="000000"/>
                </a:solidFill>
                <a:latin typeface="Helvetica Neue Light" panose="02000500000000000000" pitchFamily="2" charset="0"/>
              </a:rPr>
              <a:t>Issue Overview</a:t>
            </a:r>
          </a:p>
          <a:p>
            <a:pPr fontAlgn="base">
              <a:lnSpc>
                <a:spcPct val="200000"/>
              </a:lnSpc>
              <a:spcBef>
                <a:spcPts val="600"/>
              </a:spcBef>
            </a:pPr>
            <a:r>
              <a:rPr lang="en-US" dirty="0">
                <a:solidFill>
                  <a:srgbClr val="000000"/>
                </a:solidFill>
                <a:latin typeface="Helvetica Neue Light" panose="02000500000000000000" pitchFamily="2" charset="0"/>
              </a:rPr>
              <a:t>Universal Preference Center</a:t>
            </a:r>
          </a:p>
          <a:p>
            <a:pPr fontAlgn="base">
              <a:lnSpc>
                <a:spcPct val="200000"/>
              </a:lnSpc>
              <a:spcBef>
                <a:spcPts val="600"/>
              </a:spcBef>
            </a:pPr>
            <a:r>
              <a:rPr lang="en-US" dirty="0">
                <a:solidFill>
                  <a:srgbClr val="000000"/>
                </a:solidFill>
                <a:latin typeface="Helvetica Neue Light" panose="02000500000000000000" pitchFamily="2" charset="0"/>
              </a:rPr>
              <a:t>Where Do I Send From?</a:t>
            </a:r>
          </a:p>
          <a:p>
            <a:pPr fontAlgn="base">
              <a:lnSpc>
                <a:spcPct val="200000"/>
              </a:lnSpc>
              <a:spcBef>
                <a:spcPts val="600"/>
              </a:spcBef>
            </a:pPr>
            <a:r>
              <a:rPr lang="en-US" dirty="0">
                <a:solidFill>
                  <a:srgbClr val="000000"/>
                </a:solidFill>
                <a:latin typeface="Helvetica Neue Light" panose="02000500000000000000" pitchFamily="2" charset="0"/>
              </a:rPr>
              <a:t>Quiz</a:t>
            </a:r>
          </a:p>
          <a:p>
            <a:pPr fontAlgn="base">
              <a:lnSpc>
                <a:spcPct val="200000"/>
              </a:lnSpc>
              <a:spcBef>
                <a:spcPts val="600"/>
              </a:spcBef>
            </a:pPr>
            <a:r>
              <a:rPr lang="en-US" dirty="0">
                <a:solidFill>
                  <a:srgbClr val="000000"/>
                </a:solidFill>
                <a:latin typeface="Helvetica Neue Light" panose="02000500000000000000" pitchFamily="2" charset="0"/>
              </a:rPr>
              <a:t>Categorization and </a:t>
            </a:r>
            <a:r>
              <a:rPr lang="en-US" dirty="0" err="1">
                <a:solidFill>
                  <a:srgbClr val="000000"/>
                </a:solidFill>
                <a:latin typeface="Helvetica Neue Light" panose="02000500000000000000" pitchFamily="2" charset="0"/>
              </a:rPr>
              <a:t>HyLy</a:t>
            </a:r>
            <a:r>
              <a:rPr lang="en-US" dirty="0">
                <a:solidFill>
                  <a:srgbClr val="000000"/>
                </a:solidFill>
                <a:latin typeface="Helvetica Neue Light" panose="02000500000000000000" pitchFamily="2" charset="0"/>
              </a:rPr>
              <a:t> Update</a:t>
            </a:r>
          </a:p>
          <a:p>
            <a:pPr fontAlgn="base">
              <a:lnSpc>
                <a:spcPct val="200000"/>
              </a:lnSpc>
              <a:spcBef>
                <a:spcPts val="600"/>
              </a:spcBef>
            </a:pPr>
            <a:r>
              <a:rPr lang="en-US" dirty="0">
                <a:solidFill>
                  <a:srgbClr val="000000"/>
                </a:solidFill>
                <a:latin typeface="Helvetica Neue Light" panose="02000500000000000000" pitchFamily="2" charset="0"/>
              </a:rPr>
              <a:t>What’s Next?</a:t>
            </a:r>
          </a:p>
          <a:p>
            <a:pPr fontAlgn="base">
              <a:lnSpc>
                <a:spcPct val="200000"/>
              </a:lnSpc>
              <a:spcBef>
                <a:spcPts val="600"/>
              </a:spcBef>
            </a:pPr>
            <a:r>
              <a:rPr lang="en-US" dirty="0">
                <a:solidFill>
                  <a:srgbClr val="000000"/>
                </a:solidFill>
                <a:latin typeface="Helvetica Neue Light" panose="02000500000000000000" pitchFamily="2" charset="0"/>
              </a:rPr>
              <a:t>Helpful Resources</a:t>
            </a:r>
          </a:p>
          <a:p>
            <a:pPr fontAlgn="base">
              <a:lnSpc>
                <a:spcPct val="200000"/>
              </a:lnSpc>
              <a:spcBef>
                <a:spcPts val="600"/>
              </a:spcBef>
            </a:pPr>
            <a:r>
              <a:rPr lang="en-US" dirty="0">
                <a:solidFill>
                  <a:srgbClr val="000000"/>
                </a:solidFill>
                <a:latin typeface="Helvetica Neue Light" panose="02000500000000000000" pitchFamily="2" charset="0"/>
              </a:rPr>
              <a:t>Q&amp;A Session</a:t>
            </a:r>
          </a:p>
        </p:txBody>
      </p:sp>
      <p:pic>
        <p:nvPicPr>
          <p:cNvPr id="8" name="Picture 7">
            <a:extLst>
              <a:ext uri="{FF2B5EF4-FFF2-40B4-BE49-F238E27FC236}">
                <a16:creationId xmlns:a16="http://schemas.microsoft.com/office/drawing/2014/main" id="{A10B102D-051C-4F90-A89D-D7CE79AE60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12" t="293" r="38110"/>
          <a:stretch/>
        </p:blipFill>
        <p:spPr>
          <a:xfrm>
            <a:off x="0" y="0"/>
            <a:ext cx="4753034" cy="6858000"/>
          </a:xfrm>
          <a:prstGeom prst="rect">
            <a:avLst/>
          </a:prstGeom>
        </p:spPr>
      </p:pic>
    </p:spTree>
    <p:extLst>
      <p:ext uri="{BB962C8B-B14F-4D97-AF65-F5344CB8AC3E}">
        <p14:creationId xmlns:p14="http://schemas.microsoft.com/office/powerpoint/2010/main" val="197529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608" y="3076356"/>
            <a:ext cx="7105793" cy="923330"/>
          </a:xfrm>
          <a:prstGeom prst="rect">
            <a:avLst/>
          </a:prstGeom>
          <a:noFill/>
        </p:spPr>
        <p:txBody>
          <a:bodyPr wrap="square" rtlCol="0">
            <a:spAutoFit/>
          </a:bodyPr>
          <a:lstStyle/>
          <a:p>
            <a:pPr algn="ctr"/>
            <a:r>
              <a:rPr lang="en-US" sz="5400" dirty="0">
                <a:latin typeface="Surveyor Fine Book" pitchFamily="50" charset="0"/>
              </a:rPr>
              <a:t>Questions?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 r="79082" b="-2218"/>
          <a:stretch/>
        </p:blipFill>
        <p:spPr>
          <a:xfrm>
            <a:off x="5867159" y="2474026"/>
            <a:ext cx="624840" cy="557675"/>
          </a:xfrm>
          <a:prstGeom prst="rect">
            <a:avLst/>
          </a:prstGeom>
        </p:spPr>
      </p:pic>
    </p:spTree>
    <p:extLst>
      <p:ext uri="{BB962C8B-B14F-4D97-AF65-F5344CB8AC3E}">
        <p14:creationId xmlns:p14="http://schemas.microsoft.com/office/powerpoint/2010/main" val="358035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2521D-ED16-4CA0-B03F-80066CEEE7F5}"/>
              </a:ext>
            </a:extLst>
          </p:cNvPr>
          <p:cNvPicPr>
            <a:picLocks noChangeAspect="1"/>
          </p:cNvPicPr>
          <p:nvPr/>
        </p:nvPicPr>
        <p:blipFill rotWithShape="1">
          <a:blip r:embed="rId3"/>
          <a:srcRect l="26026" t="24324" r="27590" b="10629"/>
          <a:stretch/>
        </p:blipFill>
        <p:spPr>
          <a:xfrm>
            <a:off x="0" y="-2591862"/>
            <a:ext cx="12506178" cy="9449862"/>
          </a:xfrm>
          <a:prstGeom prst="rect">
            <a:avLst/>
          </a:prstGeom>
        </p:spPr>
      </p:pic>
      <p:sp>
        <p:nvSpPr>
          <p:cNvPr id="4" name="Title 1">
            <a:extLst>
              <a:ext uri="{FF2B5EF4-FFF2-40B4-BE49-F238E27FC236}">
                <a16:creationId xmlns:a16="http://schemas.microsoft.com/office/drawing/2014/main" id="{6147D715-05EA-4FB3-826B-E210B4CEF75F}"/>
              </a:ext>
            </a:extLst>
          </p:cNvPr>
          <p:cNvSpPr txBox="1">
            <a:spLocks/>
          </p:cNvSpPr>
          <p:nvPr/>
        </p:nvSpPr>
        <p:spPr>
          <a:xfrm>
            <a:off x="6731876" y="3429000"/>
            <a:ext cx="5460124" cy="1395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Thank You</a:t>
            </a:r>
          </a:p>
        </p:txBody>
      </p:sp>
      <p:sp>
        <p:nvSpPr>
          <p:cNvPr id="6" name="Text Placeholder 2">
            <a:extLst>
              <a:ext uri="{FF2B5EF4-FFF2-40B4-BE49-F238E27FC236}">
                <a16:creationId xmlns:a16="http://schemas.microsoft.com/office/drawing/2014/main" id="{51028ACD-6305-8145-8F36-513B764BA9DE}"/>
              </a:ext>
            </a:extLst>
          </p:cNvPr>
          <p:cNvSpPr txBox="1">
            <a:spLocks/>
          </p:cNvSpPr>
          <p:nvPr/>
        </p:nvSpPr>
        <p:spPr>
          <a:xfrm>
            <a:off x="7788540" y="412662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Blair Mader – </a:t>
            </a:r>
            <a:r>
              <a:rPr lang="en-US" sz="1600" dirty="0" err="1">
                <a:solidFill>
                  <a:schemeClr val="bg1"/>
                </a:solidFill>
                <a:latin typeface="Arial" panose="020B0604020202020204" pitchFamily="34" charset="0"/>
                <a:cs typeface="Arial" panose="020B0604020202020204" pitchFamily="34" charset="0"/>
              </a:rPr>
              <a:t>Bmader@Bozzuto.com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836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300C3-B4F5-4919-A555-322902840CB9}"/>
              </a:ext>
            </a:extLst>
          </p:cNvPr>
          <p:cNvPicPr>
            <a:picLocks noChangeAspect="1"/>
          </p:cNvPicPr>
          <p:nvPr/>
        </p:nvPicPr>
        <p:blipFill rotWithShape="1">
          <a:blip r:embed="rId3"/>
          <a:srcRect l="26026" t="24324" r="27590" b="10629"/>
          <a:stretch/>
        </p:blipFill>
        <p:spPr>
          <a:xfrm>
            <a:off x="0" y="-2519862"/>
            <a:ext cx="12506178" cy="944986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166107"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Helvetica Neue LT Medium" panose="02000603000000000000" pitchFamily="2" charset="0"/>
                <a:cs typeface="Arial" panose="020B0604020202020204" pitchFamily="34" charset="0"/>
              </a:rPr>
              <a:t>SECTION 1</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5954373" y="3534810"/>
            <a:ext cx="521372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Issue Overview</a:t>
            </a:r>
          </a:p>
        </p:txBody>
      </p:sp>
    </p:spTree>
    <p:extLst>
      <p:ext uri="{BB962C8B-B14F-4D97-AF65-F5344CB8AC3E}">
        <p14:creationId xmlns:p14="http://schemas.microsoft.com/office/powerpoint/2010/main" val="55237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915" y="356767"/>
            <a:ext cx="3659423" cy="769441"/>
          </a:xfrm>
          <a:prstGeom prst="rect">
            <a:avLst/>
          </a:prstGeom>
          <a:noFill/>
        </p:spPr>
        <p:txBody>
          <a:bodyPr wrap="square" rtlCol="0">
            <a:spAutoFit/>
          </a:bodyPr>
          <a:lstStyle/>
          <a:p>
            <a:pPr algn="ctr"/>
            <a:r>
              <a:rPr lang="en-US" sz="4400" dirty="0">
                <a:latin typeface="Surveyor Fine Book" pitchFamily="50" charset="0"/>
              </a:rPr>
              <a:t>Overview</a:t>
            </a:r>
          </a:p>
        </p:txBody>
      </p:sp>
      <p:sp>
        <p:nvSpPr>
          <p:cNvPr id="9" name="TextBox 8"/>
          <p:cNvSpPr txBox="1"/>
          <p:nvPr/>
        </p:nvSpPr>
        <p:spPr>
          <a:xfrm>
            <a:off x="1" y="1199643"/>
            <a:ext cx="3673366" cy="400110"/>
          </a:xfrm>
          <a:prstGeom prst="rect">
            <a:avLst/>
          </a:prstGeom>
          <a:noFill/>
        </p:spPr>
        <p:txBody>
          <a:bodyPr wrap="square" rtlCol="0">
            <a:spAutoFit/>
          </a:bodyPr>
          <a:lstStyle/>
          <a:p>
            <a:pPr algn="ctr"/>
            <a:r>
              <a:rPr lang="en-US" sz="2000" b="1" dirty="0">
                <a:solidFill>
                  <a:srgbClr val="026447"/>
                </a:solidFill>
                <a:latin typeface="Helvetica LT Std Cond Light" panose="020B0406020202030204" pitchFamily="34" charset="0"/>
              </a:rPr>
              <a:t>What are we solving for?</a:t>
            </a:r>
          </a:p>
        </p:txBody>
      </p:sp>
      <p:sp>
        <p:nvSpPr>
          <p:cNvPr id="10" name="TextBox 9"/>
          <p:cNvSpPr txBox="1"/>
          <p:nvPr/>
        </p:nvSpPr>
        <p:spPr>
          <a:xfrm>
            <a:off x="7320031" y="1665752"/>
            <a:ext cx="3584448" cy="646972"/>
          </a:xfrm>
          <a:prstGeom prst="rect">
            <a:avLst/>
          </a:prstGeom>
          <a:noFill/>
        </p:spPr>
        <p:txBody>
          <a:bodyPr wrap="square" rtlCol="0">
            <a:spAutoFit/>
          </a:bodyPr>
          <a:lstStyle/>
          <a:p>
            <a:pPr>
              <a:lnSpc>
                <a:spcPts val="2200"/>
              </a:lnSpc>
            </a:pPr>
            <a:br>
              <a:rPr lang="en-US" dirty="0"/>
            </a:br>
            <a:endParaRPr lang="en-US" dirty="0"/>
          </a:p>
        </p:txBody>
      </p:sp>
      <p:sp>
        <p:nvSpPr>
          <p:cNvPr id="11" name="TextBox 10">
            <a:extLst>
              <a:ext uri="{FF2B5EF4-FFF2-40B4-BE49-F238E27FC236}">
                <a16:creationId xmlns:a16="http://schemas.microsoft.com/office/drawing/2014/main" id="{00BBB769-9336-4198-8E9E-F6251D04247F}"/>
              </a:ext>
            </a:extLst>
          </p:cNvPr>
          <p:cNvSpPr txBox="1"/>
          <p:nvPr/>
        </p:nvSpPr>
        <p:spPr>
          <a:xfrm>
            <a:off x="427939" y="5755449"/>
            <a:ext cx="6490856" cy="646331"/>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Because we're sending emails from multiple systems, customers need to unsubscribe multiple times</a:t>
            </a:r>
            <a:r>
              <a:rPr lang="en-US" dirty="0">
                <a:solidFill>
                  <a:schemeClr val="tx2"/>
                </a:solidFill>
              </a:rPr>
              <a:t>.</a:t>
            </a:r>
          </a:p>
        </p:txBody>
      </p:sp>
      <p:pic>
        <p:nvPicPr>
          <p:cNvPr id="7" name="Picture 6">
            <a:extLst>
              <a:ext uri="{FF2B5EF4-FFF2-40B4-BE49-F238E27FC236}">
                <a16:creationId xmlns:a16="http://schemas.microsoft.com/office/drawing/2014/main" id="{5B98321D-5740-6D40-AF99-36208408FE14}"/>
              </a:ext>
            </a:extLst>
          </p:cNvPr>
          <p:cNvPicPr>
            <a:picLocks noChangeAspect="1"/>
          </p:cNvPicPr>
          <p:nvPr/>
        </p:nvPicPr>
        <p:blipFill>
          <a:blip r:embed="rId3"/>
          <a:stretch>
            <a:fillRect/>
          </a:stretch>
        </p:blipFill>
        <p:spPr>
          <a:xfrm>
            <a:off x="3064417" y="1238895"/>
            <a:ext cx="6602798" cy="4516554"/>
          </a:xfrm>
          <a:prstGeom prst="rect">
            <a:avLst/>
          </a:prstGeom>
        </p:spPr>
      </p:pic>
      <p:pic>
        <p:nvPicPr>
          <p:cNvPr id="12" name="Picture 11">
            <a:extLst>
              <a:ext uri="{FF2B5EF4-FFF2-40B4-BE49-F238E27FC236}">
                <a16:creationId xmlns:a16="http://schemas.microsoft.com/office/drawing/2014/main" id="{195561E3-4B39-484F-90F5-EEA8901B3E22}"/>
              </a:ext>
            </a:extLst>
          </p:cNvPr>
          <p:cNvPicPr>
            <a:picLocks noChangeAspect="1"/>
          </p:cNvPicPr>
          <p:nvPr/>
        </p:nvPicPr>
        <p:blipFill rotWithShape="1">
          <a:blip r:embed="rId4"/>
          <a:srcRect b="12037"/>
          <a:stretch/>
        </p:blipFill>
        <p:spPr>
          <a:xfrm>
            <a:off x="1943802" y="2679085"/>
            <a:ext cx="1427372" cy="1356003"/>
          </a:xfrm>
          <a:prstGeom prst="rect">
            <a:avLst/>
          </a:prstGeom>
        </p:spPr>
      </p:pic>
      <p:pic>
        <p:nvPicPr>
          <p:cNvPr id="13" name="Picture 12">
            <a:extLst>
              <a:ext uri="{FF2B5EF4-FFF2-40B4-BE49-F238E27FC236}">
                <a16:creationId xmlns:a16="http://schemas.microsoft.com/office/drawing/2014/main" id="{2A99ED3D-9FBF-E849-9155-C8383414028D}"/>
              </a:ext>
            </a:extLst>
          </p:cNvPr>
          <p:cNvPicPr>
            <a:picLocks noChangeAspect="1"/>
          </p:cNvPicPr>
          <p:nvPr/>
        </p:nvPicPr>
        <p:blipFill>
          <a:blip r:embed="rId5"/>
          <a:stretch>
            <a:fillRect/>
          </a:stretch>
        </p:blipFill>
        <p:spPr>
          <a:xfrm>
            <a:off x="9360457" y="2571715"/>
            <a:ext cx="1544022" cy="1544022"/>
          </a:xfrm>
          <a:prstGeom prst="rect">
            <a:avLst/>
          </a:prstGeom>
        </p:spPr>
      </p:pic>
    </p:spTree>
    <p:extLst>
      <p:ext uri="{BB962C8B-B14F-4D97-AF65-F5344CB8AC3E}">
        <p14:creationId xmlns:p14="http://schemas.microsoft.com/office/powerpoint/2010/main" val="349739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915" y="356767"/>
            <a:ext cx="3659423" cy="769441"/>
          </a:xfrm>
          <a:prstGeom prst="rect">
            <a:avLst/>
          </a:prstGeom>
          <a:noFill/>
        </p:spPr>
        <p:txBody>
          <a:bodyPr wrap="square" rtlCol="0">
            <a:spAutoFit/>
          </a:bodyPr>
          <a:lstStyle/>
          <a:p>
            <a:pPr algn="ctr"/>
            <a:r>
              <a:rPr lang="en-US" sz="4400" dirty="0">
                <a:latin typeface="Surveyor Fine Book" pitchFamily="50" charset="0"/>
              </a:rPr>
              <a:t>Overview</a:t>
            </a:r>
          </a:p>
        </p:txBody>
      </p:sp>
      <p:sp>
        <p:nvSpPr>
          <p:cNvPr id="9" name="TextBox 8"/>
          <p:cNvSpPr txBox="1"/>
          <p:nvPr/>
        </p:nvSpPr>
        <p:spPr>
          <a:xfrm>
            <a:off x="1" y="1199643"/>
            <a:ext cx="3673366" cy="400110"/>
          </a:xfrm>
          <a:prstGeom prst="rect">
            <a:avLst/>
          </a:prstGeom>
          <a:noFill/>
        </p:spPr>
        <p:txBody>
          <a:bodyPr wrap="square" rtlCol="0">
            <a:spAutoFit/>
          </a:bodyPr>
          <a:lstStyle/>
          <a:p>
            <a:pPr algn="ctr"/>
            <a:r>
              <a:rPr lang="en-US" sz="2000" b="1" dirty="0">
                <a:solidFill>
                  <a:srgbClr val="026447"/>
                </a:solidFill>
                <a:latin typeface="Helvetica LT Std Cond Light" panose="020B0406020202030204" pitchFamily="34" charset="0"/>
              </a:rPr>
              <a:t>What are we solving for?</a:t>
            </a:r>
          </a:p>
        </p:txBody>
      </p:sp>
      <p:sp>
        <p:nvSpPr>
          <p:cNvPr id="10" name="TextBox 9"/>
          <p:cNvSpPr txBox="1"/>
          <p:nvPr/>
        </p:nvSpPr>
        <p:spPr>
          <a:xfrm>
            <a:off x="7320031" y="1665752"/>
            <a:ext cx="3584448" cy="646972"/>
          </a:xfrm>
          <a:prstGeom prst="rect">
            <a:avLst/>
          </a:prstGeom>
          <a:noFill/>
        </p:spPr>
        <p:txBody>
          <a:bodyPr wrap="square" rtlCol="0">
            <a:spAutoFit/>
          </a:bodyPr>
          <a:lstStyle/>
          <a:p>
            <a:pPr>
              <a:lnSpc>
                <a:spcPts val="2200"/>
              </a:lnSpc>
            </a:pPr>
            <a:br>
              <a:rPr lang="en-US" dirty="0"/>
            </a:br>
            <a:endParaRPr lang="en-US" dirty="0"/>
          </a:p>
        </p:txBody>
      </p:sp>
      <p:sp>
        <p:nvSpPr>
          <p:cNvPr id="11" name="TextBox 10">
            <a:extLst>
              <a:ext uri="{FF2B5EF4-FFF2-40B4-BE49-F238E27FC236}">
                <a16:creationId xmlns:a16="http://schemas.microsoft.com/office/drawing/2014/main" id="{00BBB769-9336-4198-8E9E-F6251D04247F}"/>
              </a:ext>
            </a:extLst>
          </p:cNvPr>
          <p:cNvSpPr txBox="1"/>
          <p:nvPr/>
        </p:nvSpPr>
        <p:spPr>
          <a:xfrm>
            <a:off x="427939" y="5755449"/>
            <a:ext cx="11411964" cy="646331"/>
          </a:xfrm>
          <a:prstGeom prst="rect">
            <a:avLst/>
          </a:prstGeom>
          <a:noFill/>
        </p:spPr>
        <p:txBody>
          <a:bodyPr wrap="square" rtlCol="0">
            <a:spAutoFit/>
          </a:bodyPr>
          <a:lstStyle/>
          <a:p>
            <a:r>
              <a:rPr lang="en-US"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Yardi’s</a:t>
            </a:r>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opt-out messaging is standard for all of their customers, so it can’t be changed, and implies that you can opt-out of multiple lists (corporate and property specific), only their system does not allow for this.</a:t>
            </a:r>
          </a:p>
        </p:txBody>
      </p:sp>
      <p:pic>
        <p:nvPicPr>
          <p:cNvPr id="14" name="Picture 13">
            <a:extLst>
              <a:ext uri="{FF2B5EF4-FFF2-40B4-BE49-F238E27FC236}">
                <a16:creationId xmlns:a16="http://schemas.microsoft.com/office/drawing/2014/main" id="{701ACCB2-A836-CB41-A2D6-60D32BA0CCFC}"/>
              </a:ext>
            </a:extLst>
          </p:cNvPr>
          <p:cNvPicPr>
            <a:picLocks noChangeAspect="1"/>
          </p:cNvPicPr>
          <p:nvPr/>
        </p:nvPicPr>
        <p:blipFill>
          <a:blip r:embed="rId3"/>
          <a:stretch>
            <a:fillRect/>
          </a:stretch>
        </p:blipFill>
        <p:spPr>
          <a:xfrm>
            <a:off x="267319" y="1951953"/>
            <a:ext cx="11807711" cy="846156"/>
          </a:xfrm>
          <a:prstGeom prst="rect">
            <a:avLst/>
          </a:prstGeom>
        </p:spPr>
      </p:pic>
      <p:pic>
        <p:nvPicPr>
          <p:cNvPr id="15" name="Picture 14">
            <a:extLst>
              <a:ext uri="{FF2B5EF4-FFF2-40B4-BE49-F238E27FC236}">
                <a16:creationId xmlns:a16="http://schemas.microsoft.com/office/drawing/2014/main" id="{8A6F329A-E424-404B-961D-DBE0A293E3E3}"/>
              </a:ext>
            </a:extLst>
          </p:cNvPr>
          <p:cNvPicPr>
            <a:picLocks noChangeAspect="1"/>
          </p:cNvPicPr>
          <p:nvPr/>
        </p:nvPicPr>
        <p:blipFill>
          <a:blip r:embed="rId4"/>
          <a:stretch>
            <a:fillRect/>
          </a:stretch>
        </p:blipFill>
        <p:spPr>
          <a:xfrm>
            <a:off x="1544669" y="3380308"/>
            <a:ext cx="8235885" cy="1951956"/>
          </a:xfrm>
          <a:prstGeom prst="rect">
            <a:avLst/>
          </a:prstGeom>
        </p:spPr>
      </p:pic>
      <p:pic>
        <p:nvPicPr>
          <p:cNvPr id="16" name="Picture 15">
            <a:extLst>
              <a:ext uri="{FF2B5EF4-FFF2-40B4-BE49-F238E27FC236}">
                <a16:creationId xmlns:a16="http://schemas.microsoft.com/office/drawing/2014/main" id="{9E20F920-D356-0D42-AE19-C2AF63111EA8}"/>
              </a:ext>
            </a:extLst>
          </p:cNvPr>
          <p:cNvPicPr>
            <a:picLocks noChangeAspect="1"/>
          </p:cNvPicPr>
          <p:nvPr/>
        </p:nvPicPr>
        <p:blipFill>
          <a:blip r:embed="rId5"/>
          <a:stretch>
            <a:fillRect/>
          </a:stretch>
        </p:blipFill>
        <p:spPr>
          <a:xfrm rot="5400000">
            <a:off x="5925859" y="2852276"/>
            <a:ext cx="490629" cy="346384"/>
          </a:xfrm>
          <a:prstGeom prst="rect">
            <a:avLst/>
          </a:prstGeom>
        </p:spPr>
      </p:pic>
    </p:spTree>
    <p:extLst>
      <p:ext uri="{BB962C8B-B14F-4D97-AF65-F5344CB8AC3E}">
        <p14:creationId xmlns:p14="http://schemas.microsoft.com/office/powerpoint/2010/main" val="242002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915" y="356767"/>
            <a:ext cx="3659423" cy="769441"/>
          </a:xfrm>
          <a:prstGeom prst="rect">
            <a:avLst/>
          </a:prstGeom>
          <a:noFill/>
        </p:spPr>
        <p:txBody>
          <a:bodyPr wrap="square" rtlCol="0">
            <a:spAutoFit/>
          </a:bodyPr>
          <a:lstStyle/>
          <a:p>
            <a:pPr algn="ctr"/>
            <a:r>
              <a:rPr lang="en-US" sz="4400" dirty="0">
                <a:latin typeface="Surveyor Fine Book" pitchFamily="50" charset="0"/>
              </a:rPr>
              <a:t>Overview</a:t>
            </a:r>
          </a:p>
        </p:txBody>
      </p:sp>
      <p:sp>
        <p:nvSpPr>
          <p:cNvPr id="9" name="TextBox 8"/>
          <p:cNvSpPr txBox="1"/>
          <p:nvPr/>
        </p:nvSpPr>
        <p:spPr>
          <a:xfrm>
            <a:off x="1" y="1199643"/>
            <a:ext cx="3673366" cy="400110"/>
          </a:xfrm>
          <a:prstGeom prst="rect">
            <a:avLst/>
          </a:prstGeom>
          <a:noFill/>
        </p:spPr>
        <p:txBody>
          <a:bodyPr wrap="square" rtlCol="0">
            <a:spAutoFit/>
          </a:bodyPr>
          <a:lstStyle/>
          <a:p>
            <a:pPr algn="ctr"/>
            <a:r>
              <a:rPr lang="en-US" sz="2000" b="1" dirty="0">
                <a:solidFill>
                  <a:srgbClr val="026447"/>
                </a:solidFill>
                <a:latin typeface="Helvetica LT Std Cond Light" panose="020B0406020202030204" pitchFamily="34" charset="0"/>
              </a:rPr>
              <a:t>What are we solving for?</a:t>
            </a:r>
          </a:p>
        </p:txBody>
      </p:sp>
      <p:sp>
        <p:nvSpPr>
          <p:cNvPr id="10" name="TextBox 9"/>
          <p:cNvSpPr txBox="1"/>
          <p:nvPr/>
        </p:nvSpPr>
        <p:spPr>
          <a:xfrm>
            <a:off x="7320031" y="1665752"/>
            <a:ext cx="3584448" cy="646972"/>
          </a:xfrm>
          <a:prstGeom prst="rect">
            <a:avLst/>
          </a:prstGeom>
          <a:noFill/>
        </p:spPr>
        <p:txBody>
          <a:bodyPr wrap="square" rtlCol="0">
            <a:spAutoFit/>
          </a:bodyPr>
          <a:lstStyle/>
          <a:p>
            <a:pPr>
              <a:lnSpc>
                <a:spcPts val="2200"/>
              </a:lnSpc>
            </a:pPr>
            <a:br>
              <a:rPr lang="en-US" dirty="0"/>
            </a:br>
            <a:endParaRPr lang="en-US" dirty="0"/>
          </a:p>
        </p:txBody>
      </p:sp>
      <p:sp>
        <p:nvSpPr>
          <p:cNvPr id="11" name="TextBox 10">
            <a:extLst>
              <a:ext uri="{FF2B5EF4-FFF2-40B4-BE49-F238E27FC236}">
                <a16:creationId xmlns:a16="http://schemas.microsoft.com/office/drawing/2014/main" id="{00BBB769-9336-4198-8E9E-F6251D04247F}"/>
              </a:ext>
            </a:extLst>
          </p:cNvPr>
          <p:cNvSpPr txBox="1"/>
          <p:nvPr/>
        </p:nvSpPr>
        <p:spPr>
          <a:xfrm>
            <a:off x="427939" y="5755449"/>
            <a:ext cx="11411964" cy="923330"/>
          </a:xfrm>
          <a:prstGeom prst="rect">
            <a:avLst/>
          </a:prstGeom>
          <a:noFill/>
        </p:spPr>
        <p:txBody>
          <a:bodyPr wrap="square" rtlCol="0">
            <a:spAutoFit/>
          </a:bodyPr>
          <a:lstStyle/>
          <a:p>
            <a:r>
              <a:rPr lang="en-US"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HyLy</a:t>
            </a:r>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takes you from the “unsubscribe” link in the email to a rudimentary preference center. You can either unsubscribe from the one property you received the email from or all Bozzuto communications, only this would include all other communities they had signed up for (including corporate).</a:t>
            </a:r>
          </a:p>
        </p:txBody>
      </p:sp>
      <p:pic>
        <p:nvPicPr>
          <p:cNvPr id="12" name="Picture 11">
            <a:extLst>
              <a:ext uri="{FF2B5EF4-FFF2-40B4-BE49-F238E27FC236}">
                <a16:creationId xmlns:a16="http://schemas.microsoft.com/office/drawing/2014/main" id="{804A3667-2CC0-A74F-8B9F-246017AF6137}"/>
              </a:ext>
            </a:extLst>
          </p:cNvPr>
          <p:cNvPicPr>
            <a:picLocks noChangeAspect="1"/>
          </p:cNvPicPr>
          <p:nvPr/>
        </p:nvPicPr>
        <p:blipFill>
          <a:blip r:embed="rId3"/>
          <a:stretch>
            <a:fillRect/>
          </a:stretch>
        </p:blipFill>
        <p:spPr>
          <a:xfrm>
            <a:off x="427939" y="1599753"/>
            <a:ext cx="4131403" cy="3633292"/>
          </a:xfrm>
          <a:prstGeom prst="rect">
            <a:avLst/>
          </a:prstGeom>
        </p:spPr>
      </p:pic>
      <p:pic>
        <p:nvPicPr>
          <p:cNvPr id="13" name="Picture 12">
            <a:extLst>
              <a:ext uri="{FF2B5EF4-FFF2-40B4-BE49-F238E27FC236}">
                <a16:creationId xmlns:a16="http://schemas.microsoft.com/office/drawing/2014/main" id="{E89B5104-6DFB-E743-8113-B1962F59A0FA}"/>
              </a:ext>
            </a:extLst>
          </p:cNvPr>
          <p:cNvPicPr>
            <a:picLocks noChangeAspect="1"/>
          </p:cNvPicPr>
          <p:nvPr/>
        </p:nvPicPr>
        <p:blipFill>
          <a:blip r:embed="rId4"/>
          <a:stretch>
            <a:fillRect/>
          </a:stretch>
        </p:blipFill>
        <p:spPr>
          <a:xfrm>
            <a:off x="5445540" y="1684751"/>
            <a:ext cx="6394363" cy="3717138"/>
          </a:xfrm>
          <a:prstGeom prst="rect">
            <a:avLst/>
          </a:prstGeom>
        </p:spPr>
      </p:pic>
      <p:pic>
        <p:nvPicPr>
          <p:cNvPr id="17" name="Picture 16">
            <a:extLst>
              <a:ext uri="{FF2B5EF4-FFF2-40B4-BE49-F238E27FC236}">
                <a16:creationId xmlns:a16="http://schemas.microsoft.com/office/drawing/2014/main" id="{622C6401-CE48-1546-9632-CE06815DF5BD}"/>
              </a:ext>
            </a:extLst>
          </p:cNvPr>
          <p:cNvPicPr>
            <a:picLocks noChangeAspect="1"/>
          </p:cNvPicPr>
          <p:nvPr/>
        </p:nvPicPr>
        <p:blipFill>
          <a:blip r:embed="rId5"/>
          <a:stretch>
            <a:fillRect/>
          </a:stretch>
        </p:blipFill>
        <p:spPr>
          <a:xfrm>
            <a:off x="4430434" y="3261501"/>
            <a:ext cx="798353" cy="563637"/>
          </a:xfrm>
          <a:prstGeom prst="rect">
            <a:avLst/>
          </a:prstGeom>
        </p:spPr>
      </p:pic>
    </p:spTree>
    <p:extLst>
      <p:ext uri="{BB962C8B-B14F-4D97-AF65-F5344CB8AC3E}">
        <p14:creationId xmlns:p14="http://schemas.microsoft.com/office/powerpoint/2010/main" val="97659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desk with a computer&#10;&#10;Description automatically generated with low confidence">
            <a:extLst>
              <a:ext uri="{FF2B5EF4-FFF2-40B4-BE49-F238E27FC236}">
                <a16:creationId xmlns:a16="http://schemas.microsoft.com/office/drawing/2014/main" id="{9EA30CA5-27FB-4E8B-9B40-56D2167909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78"/>
          <a:stretch/>
        </p:blipFill>
        <p:spPr>
          <a:xfrm>
            <a:off x="6799694" y="0"/>
            <a:ext cx="5392306" cy="6858000"/>
          </a:xfrm>
          <a:prstGeom prst="rect">
            <a:avLst/>
          </a:prstGeom>
        </p:spPr>
      </p:pic>
      <p:sp>
        <p:nvSpPr>
          <p:cNvPr id="5" name="TextBox 4">
            <a:extLst>
              <a:ext uri="{FF2B5EF4-FFF2-40B4-BE49-F238E27FC236}">
                <a16:creationId xmlns:a16="http://schemas.microsoft.com/office/drawing/2014/main" id="{58C3F741-19D1-4463-815C-E8315ABA6AA9}"/>
              </a:ext>
            </a:extLst>
          </p:cNvPr>
          <p:cNvSpPr txBox="1"/>
          <p:nvPr/>
        </p:nvSpPr>
        <p:spPr>
          <a:xfrm>
            <a:off x="603690" y="1113915"/>
            <a:ext cx="5121861" cy="2944396"/>
          </a:xfrm>
          <a:prstGeom prst="rect">
            <a:avLst/>
          </a:prstGeom>
          <a:noFill/>
        </p:spPr>
        <p:txBody>
          <a:bodyPr wrap="square" rtlCol="0">
            <a:spAutoFit/>
          </a:bodyPr>
          <a:lstStyle/>
          <a:p>
            <a:pPr>
              <a:lnSpc>
                <a:spcPts val="2200"/>
              </a:lnSpc>
            </a:pPr>
            <a:r>
              <a:rPr lang="en-US" sz="3600" b="1" dirty="0">
                <a:solidFill>
                  <a:srgbClr val="026447"/>
                </a:solidFill>
                <a:latin typeface="Helvetica LT Std Cond Light" panose="020B0406020202030204" pitchFamily="34" charset="0"/>
              </a:rPr>
              <a:t>Considerations</a:t>
            </a:r>
          </a:p>
          <a:p>
            <a:pPr>
              <a:lnSpc>
                <a:spcPts val="2200"/>
              </a:lnSpc>
            </a:pPr>
            <a:endParaRPr lang="en-US" sz="1600" i="1" dirty="0">
              <a:solidFill>
                <a:srgbClr val="000000"/>
              </a:solidFill>
              <a:latin typeface="Helvetica Neue Light" panose="02000500000000000000" pitchFamily="2" charset="0"/>
            </a:endParaRPr>
          </a:p>
          <a:p>
            <a:pPr>
              <a:lnSpc>
                <a:spcPts val="2200"/>
              </a:lnSpc>
            </a:pPr>
            <a:r>
              <a:rPr lang="en-US" b="1" dirty="0">
                <a:latin typeface="Helvetica LT Std Cond Light" panose="020B0406020202030204" pitchFamily="34" charset="0"/>
              </a:rPr>
              <a:t>Why is this a problem?</a:t>
            </a:r>
          </a:p>
          <a:p>
            <a:pPr>
              <a:lnSpc>
                <a:spcPts val="2200"/>
              </a:lnSpc>
            </a:pPr>
            <a:endParaRPr lang="en-US" sz="1600" b="1" dirty="0">
              <a:latin typeface="Helvetica LT Std Cond Light" panose="020B0406020202030204" pitchFamily="34" charset="0"/>
            </a:endParaRPr>
          </a:p>
          <a:p>
            <a:pPr marL="285750" indent="-285750">
              <a:buFont typeface="Arial" panose="020B0604020202020204" pitchFamily="34" charset="0"/>
              <a:buChar char="•"/>
            </a:pPr>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2003 CAN-SPAM Act – “prohibits sending emails to a recipient after an explicit response that the recipient does not want to continue receiving messages” (I.e. opt-out)​</a:t>
            </a:r>
          </a:p>
          <a:p>
            <a:pPr marL="285750" indent="-285750">
              <a:buFont typeface="Arial" panose="020B0604020202020204" pitchFamily="34" charset="0"/>
              <a:buChar char="•"/>
            </a:pPr>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73,066 unsubscribes over the past 12 months</a:t>
            </a:r>
          </a:p>
          <a:p>
            <a:pPr marL="285750" indent="-285750">
              <a:buFont typeface="Arial" panose="020B0604020202020204" pitchFamily="34" charset="0"/>
              <a:buChar char="•"/>
            </a:pPr>
            <a:r>
              <a:rPr lang="en-US" sz="1600"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Bozzuto.com</a:t>
            </a:r>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contact form complaints – 36 last year</a:t>
            </a:r>
          </a:p>
        </p:txBody>
      </p:sp>
    </p:spTree>
    <p:extLst>
      <p:ext uri="{BB962C8B-B14F-4D97-AF65-F5344CB8AC3E}">
        <p14:creationId xmlns:p14="http://schemas.microsoft.com/office/powerpoint/2010/main" val="294355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D3A11-5116-4CAB-B0EF-4FC52E8F9324}"/>
              </a:ext>
            </a:extLst>
          </p:cNvPr>
          <p:cNvPicPr>
            <a:picLocks noChangeAspect="1"/>
          </p:cNvPicPr>
          <p:nvPr/>
        </p:nvPicPr>
        <p:blipFill rotWithShape="1">
          <a:blip r:embed="rId3"/>
          <a:srcRect l="26026" t="24324" r="27590" b="10629"/>
          <a:stretch/>
        </p:blipFill>
        <p:spPr>
          <a:xfrm>
            <a:off x="-1" y="-2519862"/>
            <a:ext cx="12492111" cy="9439232"/>
          </a:xfrm>
          <a:prstGeom prst="rect">
            <a:avLst/>
          </a:prstGeom>
        </p:spPr>
      </p:pic>
      <p:sp>
        <p:nvSpPr>
          <p:cNvPr id="3" name="Text Placeholder 2">
            <a:extLst>
              <a:ext uri="{FF2B5EF4-FFF2-40B4-BE49-F238E27FC236}">
                <a16:creationId xmlns:a16="http://schemas.microsoft.com/office/drawing/2014/main" id="{1CD0BE07-7C5F-430E-8653-15F081EC0BE8}"/>
              </a:ext>
            </a:extLst>
          </p:cNvPr>
          <p:cNvSpPr txBox="1">
            <a:spLocks/>
          </p:cNvSpPr>
          <p:nvPr/>
        </p:nvSpPr>
        <p:spPr>
          <a:xfrm>
            <a:off x="7208310" y="3030094"/>
            <a:ext cx="3249818" cy="398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Helvetica Neue LT Medium" panose="02000603000000000000" pitchFamily="2" charset="0"/>
                <a:cs typeface="Arial" panose="020B0604020202020204" pitchFamily="34" charset="0"/>
              </a:rPr>
              <a:t>SECTION 2</a:t>
            </a:r>
          </a:p>
        </p:txBody>
      </p:sp>
      <p:sp>
        <p:nvSpPr>
          <p:cNvPr id="4" name="Title 1">
            <a:extLst>
              <a:ext uri="{FF2B5EF4-FFF2-40B4-BE49-F238E27FC236}">
                <a16:creationId xmlns:a16="http://schemas.microsoft.com/office/drawing/2014/main" id="{6147D715-05EA-4FB3-826B-E210B4CEF75F}"/>
              </a:ext>
            </a:extLst>
          </p:cNvPr>
          <p:cNvSpPr txBox="1">
            <a:spLocks/>
          </p:cNvSpPr>
          <p:nvPr/>
        </p:nvSpPr>
        <p:spPr>
          <a:xfrm>
            <a:off x="5770179" y="3624547"/>
            <a:ext cx="6721931" cy="14458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Surveyor Fine Book" pitchFamily="50" charset="0"/>
                <a:ea typeface="+mn-ea"/>
                <a:cs typeface="+mn-cs"/>
              </a:rPr>
              <a:t>Universal Preference Center</a:t>
            </a:r>
          </a:p>
        </p:txBody>
      </p:sp>
    </p:spTree>
    <p:extLst>
      <p:ext uri="{BB962C8B-B14F-4D97-AF65-F5344CB8AC3E}">
        <p14:creationId xmlns:p14="http://schemas.microsoft.com/office/powerpoint/2010/main" val="17215205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5A6B131BE8734C8B3F0B0D73B6BAC4" ma:contentTypeVersion="14" ma:contentTypeDescription="Create a new document." ma:contentTypeScope="" ma:versionID="d0d9cb84b85f531a3c8579fa21b8e5b1">
  <xsd:schema xmlns:xsd="http://www.w3.org/2001/XMLSchema" xmlns:xs="http://www.w3.org/2001/XMLSchema" xmlns:p="http://schemas.microsoft.com/office/2006/metadata/properties" xmlns:ns3="019fee4f-7dc2-4449-96ea-b235e47431a5" xmlns:ns4="b9fd670e-04b4-4f8f-bbcc-21f0aaa564e0" targetNamespace="http://schemas.microsoft.com/office/2006/metadata/properties" ma:root="true" ma:fieldsID="3355346253e867406578c52d6337fc37" ns3:_="" ns4:_="">
    <xsd:import namespace="019fee4f-7dc2-4449-96ea-b235e47431a5"/>
    <xsd:import namespace="b9fd670e-04b4-4f8f-bbcc-21f0aaa564e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fee4f-7dc2-4449-96ea-b235e4743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fd670e-04b4-4f8f-bbcc-21f0aaa564e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517BE5-49EF-4B38-9B9B-46E8F05382CD}">
  <ds:schemaRefs>
    <ds:schemaRef ds:uri="http://schemas.microsoft.com/sharepoint/v3/contenttype/forms"/>
  </ds:schemaRefs>
</ds:datastoreItem>
</file>

<file path=customXml/itemProps2.xml><?xml version="1.0" encoding="utf-8"?>
<ds:datastoreItem xmlns:ds="http://schemas.openxmlformats.org/officeDocument/2006/customXml" ds:itemID="{05ED7CC1-BF56-4F6B-AB14-708FC838F1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9fee4f-7dc2-4449-96ea-b235e47431a5"/>
    <ds:schemaRef ds:uri="b9fd670e-04b4-4f8f-bbcc-21f0aaa56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0720E7-D101-4FAC-9F07-4F718D15EFE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fd670e-04b4-4f8f-bbcc-21f0aaa564e0"/>
    <ds:schemaRef ds:uri="http://purl.org/dc/elements/1.1/"/>
    <ds:schemaRef ds:uri="http://schemas.microsoft.com/office/2006/metadata/properties"/>
    <ds:schemaRef ds:uri="019fee4f-7dc2-4449-96ea-b235e47431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57833</TotalTime>
  <Words>741</Words>
  <Application>Microsoft Macintosh PowerPoint</Application>
  <PresentationFormat>Widescreen</PresentationFormat>
  <Paragraphs>166</Paragraphs>
  <Slides>31</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Calibri Light</vt:lpstr>
      <vt:lpstr>Helvetica LT Std</vt:lpstr>
      <vt:lpstr>Helvetica LT Std Cond Light</vt:lpstr>
      <vt:lpstr>Helvetica Neue</vt:lpstr>
      <vt:lpstr>Helvetica Neue Light</vt:lpstr>
      <vt:lpstr>Helvetica Neue LT Medium</vt:lpstr>
      <vt:lpstr>Surveyor Fine Book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Bozzuto Group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Noel Carson</dc:creator>
  <cp:lastModifiedBy>Blair Mader</cp:lastModifiedBy>
  <cp:revision>474</cp:revision>
  <dcterms:created xsi:type="dcterms:W3CDTF">2018-12-07T21:27:38Z</dcterms:created>
  <dcterms:modified xsi:type="dcterms:W3CDTF">2022-08-04T15:01:30Z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0x010100415A6B131BE8734C8B3F0B0D73B6BAC4</vt:lpwstr>
  </property>
</Properties>
</file>