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diagrams/layout5.xml" ContentType="application/vnd.openxmlformats-officedocument.drawingml.diagramLayout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40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64" r:id="rId2"/>
    <p:sldId id="320" r:id="rId3"/>
    <p:sldId id="359" r:id="rId4"/>
    <p:sldId id="360" r:id="rId5"/>
    <p:sldId id="361" r:id="rId6"/>
    <p:sldId id="324" r:id="rId7"/>
    <p:sldId id="321" r:id="rId8"/>
    <p:sldId id="356" r:id="rId9"/>
    <p:sldId id="357" r:id="rId10"/>
    <p:sldId id="358" r:id="rId11"/>
    <p:sldId id="327" r:id="rId12"/>
    <p:sldId id="337" r:id="rId13"/>
    <p:sldId id="343" r:id="rId14"/>
    <p:sldId id="362" r:id="rId15"/>
    <p:sldId id="363" r:id="rId16"/>
    <p:sldId id="376" r:id="rId17"/>
    <p:sldId id="364" r:id="rId18"/>
    <p:sldId id="388" r:id="rId19"/>
    <p:sldId id="389" r:id="rId20"/>
    <p:sldId id="390" r:id="rId21"/>
    <p:sldId id="391" r:id="rId22"/>
    <p:sldId id="377" r:id="rId23"/>
    <p:sldId id="345" r:id="rId24"/>
    <p:sldId id="365" r:id="rId25"/>
    <p:sldId id="346" r:id="rId26"/>
    <p:sldId id="341" r:id="rId27"/>
    <p:sldId id="342" r:id="rId28"/>
    <p:sldId id="329" r:id="rId29"/>
    <p:sldId id="330" r:id="rId30"/>
    <p:sldId id="383" r:id="rId31"/>
    <p:sldId id="384" r:id="rId32"/>
    <p:sldId id="336" r:id="rId33"/>
    <p:sldId id="332" r:id="rId34"/>
    <p:sldId id="392" r:id="rId35"/>
    <p:sldId id="333" r:id="rId36"/>
    <p:sldId id="386" r:id="rId37"/>
    <p:sldId id="312" r:id="rId38"/>
    <p:sldId id="347" r:id="rId39"/>
    <p:sldId id="378" r:id="rId40"/>
    <p:sldId id="380" r:id="rId41"/>
    <p:sldId id="381" r:id="rId42"/>
    <p:sldId id="382" r:id="rId43"/>
    <p:sldId id="379" r:id="rId44"/>
    <p:sldId id="385" r:id="rId45"/>
    <p:sldId id="394" r:id="rId46"/>
    <p:sldId id="393" r:id="rId47"/>
    <p:sldId id="348" r:id="rId48"/>
    <p:sldId id="367" r:id="rId49"/>
    <p:sldId id="366" r:id="rId50"/>
    <p:sldId id="349" r:id="rId51"/>
    <p:sldId id="334" r:id="rId52"/>
    <p:sldId id="387" r:id="rId53"/>
    <p:sldId id="355" r:id="rId54"/>
    <p:sldId id="351" r:id="rId55"/>
    <p:sldId id="368" r:id="rId56"/>
    <p:sldId id="369" r:id="rId57"/>
    <p:sldId id="370" r:id="rId58"/>
    <p:sldId id="371" r:id="rId59"/>
    <p:sldId id="372" r:id="rId60"/>
    <p:sldId id="374" r:id="rId61"/>
    <p:sldId id="375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F51"/>
    <a:srgbClr val="7D0040"/>
    <a:srgbClr val="008BB0"/>
    <a:srgbClr val="F99D3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419" autoAdjust="0"/>
    <p:restoredTop sz="73848" autoAdjust="0"/>
  </p:normalViewPr>
  <p:slideViewPr>
    <p:cSldViewPr>
      <p:cViewPr varScale="1">
        <p:scale>
          <a:sx n="65" d="100"/>
          <a:sy n="65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ED6028-3F5C-C04B-A724-3BD46108333B}" type="doc">
      <dgm:prSet loTypeId="urn:microsoft.com/office/officeart/2005/8/layout/cycle1" loCatId="cycle" qsTypeId="urn:microsoft.com/office/officeart/2005/8/quickstyle/simple4" qsCatId="simple" csTypeId="urn:microsoft.com/office/officeart/2005/8/colors/accent1_2#9" csCatId="accent1" phldr="1"/>
      <dgm:spPr/>
      <dgm:t>
        <a:bodyPr/>
        <a:lstStyle/>
        <a:p>
          <a:endParaRPr lang="en-US"/>
        </a:p>
      </dgm:t>
    </dgm:pt>
    <dgm:pt modelId="{637C27ED-ED65-554A-8619-462DC3957CE0}">
      <dgm:prSet phldrT="[Text]"/>
      <dgm:spPr/>
      <dgm:t>
        <a:bodyPr/>
        <a:lstStyle/>
        <a:p>
          <a:r>
            <a:rPr lang="en-US" b="0" i="0" dirty="0" smtClean="0">
              <a:solidFill>
                <a:srgbClr val="7F7F7F"/>
              </a:solidFill>
              <a:latin typeface="Calibri"/>
              <a:cs typeface="Calibri"/>
            </a:rPr>
            <a:t>Identify</a:t>
          </a:r>
          <a:endParaRPr lang="en-US" b="0" i="0" dirty="0">
            <a:solidFill>
              <a:srgbClr val="7F7F7F"/>
            </a:solidFill>
            <a:latin typeface="Calibri"/>
            <a:cs typeface="Calibri"/>
          </a:endParaRPr>
        </a:p>
      </dgm:t>
    </dgm:pt>
    <dgm:pt modelId="{A1C87AAB-5346-3946-B092-7BCDEFF6FD78}" type="parTrans" cxnId="{09700437-7E6A-0641-BE9F-D1AE20A13077}">
      <dgm:prSet/>
      <dgm:spPr/>
      <dgm:t>
        <a:bodyPr/>
        <a:lstStyle/>
        <a:p>
          <a:endParaRPr lang="en-US"/>
        </a:p>
      </dgm:t>
    </dgm:pt>
    <dgm:pt modelId="{DB136958-CE94-4D4C-B2A0-61B3D9ECB6DD}" type="sibTrans" cxnId="{09700437-7E6A-0641-BE9F-D1AE20A13077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8BB0"/>
            </a:gs>
            <a:gs pos="100000">
              <a:schemeClr val="bg1">
                <a:lumMod val="85000"/>
              </a:schemeClr>
            </a:gs>
          </a:gsLst>
        </a:gradFill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endParaRPr lang="en-US"/>
        </a:p>
      </dgm:t>
    </dgm:pt>
    <dgm:pt modelId="{842BED87-422B-1F40-AB73-D016208369B7}">
      <dgm:prSet phldrT="[Text]"/>
      <dgm:spPr/>
      <dgm:t>
        <a:bodyPr/>
        <a:lstStyle/>
        <a:p>
          <a:r>
            <a:rPr lang="en-US" b="0" i="0" dirty="0" smtClean="0">
              <a:solidFill>
                <a:srgbClr val="7F7F7F"/>
              </a:solidFill>
              <a:latin typeface="Calibri"/>
              <a:cs typeface="Calibri"/>
            </a:rPr>
            <a:t>Engage</a:t>
          </a:r>
          <a:endParaRPr lang="en-US" b="0" i="0" dirty="0">
            <a:solidFill>
              <a:srgbClr val="7F7F7F"/>
            </a:solidFill>
            <a:latin typeface="Calibri"/>
            <a:cs typeface="Calibri"/>
          </a:endParaRPr>
        </a:p>
      </dgm:t>
    </dgm:pt>
    <dgm:pt modelId="{8DAEA9AC-7332-8F4A-85F7-F29BC03907D0}" type="parTrans" cxnId="{9586D819-1774-E144-9A67-9F7C05DC5A33}">
      <dgm:prSet/>
      <dgm:spPr/>
      <dgm:t>
        <a:bodyPr/>
        <a:lstStyle/>
        <a:p>
          <a:endParaRPr lang="en-US"/>
        </a:p>
      </dgm:t>
    </dgm:pt>
    <dgm:pt modelId="{BDAAA8AB-DAE2-0941-8F6D-2AA89FE172B5}" type="sibTrans" cxnId="{9586D819-1774-E144-9A67-9F7C05DC5A33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8BB0"/>
            </a:gs>
            <a:gs pos="100000">
              <a:schemeClr val="bg1">
                <a:lumMod val="85000"/>
              </a:schemeClr>
            </a:gs>
          </a:gsLst>
        </a:gradFill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endParaRPr lang="en-US"/>
        </a:p>
      </dgm:t>
    </dgm:pt>
    <dgm:pt modelId="{6A692F57-F743-A242-ACB2-286E4C6FD66A}">
      <dgm:prSet phldrT="[Text]"/>
      <dgm:spPr/>
      <dgm:t>
        <a:bodyPr/>
        <a:lstStyle/>
        <a:p>
          <a:r>
            <a:rPr lang="en-US" b="0" i="0" dirty="0" smtClean="0">
              <a:solidFill>
                <a:srgbClr val="7F7F7F"/>
              </a:solidFill>
              <a:latin typeface="Calibri"/>
              <a:cs typeface="Calibri"/>
            </a:rPr>
            <a:t>Measure</a:t>
          </a:r>
          <a:endParaRPr lang="en-US" b="0" i="0" dirty="0">
            <a:solidFill>
              <a:srgbClr val="7F7F7F"/>
            </a:solidFill>
            <a:latin typeface="Calibri"/>
            <a:cs typeface="Calibri"/>
          </a:endParaRPr>
        </a:p>
      </dgm:t>
    </dgm:pt>
    <dgm:pt modelId="{4FD571FC-5049-8443-90CC-613CAFF1DE77}" type="parTrans" cxnId="{B04DB781-8444-9C40-91E3-BE9EDEB7BB84}">
      <dgm:prSet/>
      <dgm:spPr/>
      <dgm:t>
        <a:bodyPr/>
        <a:lstStyle/>
        <a:p>
          <a:endParaRPr lang="en-US"/>
        </a:p>
      </dgm:t>
    </dgm:pt>
    <dgm:pt modelId="{AE8EEFAF-8232-F34D-8102-BF92E292D1AE}" type="sibTrans" cxnId="{B04DB781-8444-9C40-91E3-BE9EDEB7BB84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8BB0"/>
            </a:gs>
            <a:gs pos="100000">
              <a:schemeClr val="bg1">
                <a:lumMod val="85000"/>
              </a:schemeClr>
            </a:gs>
          </a:gsLst>
        </a:gradFill>
      </dgm:spPr>
      <dgm:t>
        <a:bodyPr/>
        <a:lstStyle/>
        <a:p>
          <a:endParaRPr lang="en-US"/>
        </a:p>
      </dgm:t>
    </dgm:pt>
    <dgm:pt modelId="{73F3AF79-FDFC-ED4F-ADC1-42D8A35C8655}">
      <dgm:prSet phldrT="[Text]"/>
      <dgm:spPr/>
      <dgm:t>
        <a:bodyPr/>
        <a:lstStyle/>
        <a:p>
          <a:r>
            <a:rPr lang="en-US" b="0" i="0" dirty="0" smtClean="0">
              <a:solidFill>
                <a:srgbClr val="7F7F7F"/>
              </a:solidFill>
              <a:latin typeface="Calibri"/>
              <a:cs typeface="Calibri"/>
            </a:rPr>
            <a:t>Listen</a:t>
          </a:r>
          <a:endParaRPr lang="en-US" b="0" i="0" dirty="0">
            <a:solidFill>
              <a:srgbClr val="7F7F7F"/>
            </a:solidFill>
            <a:latin typeface="Calibri"/>
            <a:cs typeface="Calibri"/>
          </a:endParaRPr>
        </a:p>
      </dgm:t>
    </dgm:pt>
    <dgm:pt modelId="{57AE2932-E3C1-A241-8A43-63395183AC5F}" type="parTrans" cxnId="{F294221C-F74F-D44D-8379-761FEFA82486}">
      <dgm:prSet/>
      <dgm:spPr/>
      <dgm:t>
        <a:bodyPr/>
        <a:lstStyle/>
        <a:p>
          <a:endParaRPr lang="en-US"/>
        </a:p>
      </dgm:t>
    </dgm:pt>
    <dgm:pt modelId="{CDB19A72-99F7-CB4E-B9DF-6EE86295B9BE}" type="sibTrans" cxnId="{F294221C-F74F-D44D-8379-761FEFA82486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8BB0"/>
            </a:gs>
            <a:gs pos="100000">
              <a:schemeClr val="bg1">
                <a:lumMod val="85000"/>
              </a:schemeClr>
            </a:gs>
          </a:gsLst>
          <a:lin ang="16200000" scaled="0"/>
        </a:gradFill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endParaRPr lang="en-US"/>
        </a:p>
      </dgm:t>
    </dgm:pt>
    <dgm:pt modelId="{4D2EF702-174E-7C44-89E0-FFF1CA782375}" type="pres">
      <dgm:prSet presAssocID="{50ED6028-3F5C-C04B-A724-3BD46108333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996C97-401D-EF45-94FE-90F1E4B6C765}" type="pres">
      <dgm:prSet presAssocID="{637C27ED-ED65-554A-8619-462DC3957CE0}" presName="dummy" presStyleCnt="0"/>
      <dgm:spPr/>
    </dgm:pt>
    <dgm:pt modelId="{D3E4A26D-D4A8-6A4F-8537-061ADB6BEA2F}" type="pres">
      <dgm:prSet presAssocID="{637C27ED-ED65-554A-8619-462DC3957CE0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39B1A0-EEAC-3044-8CA2-A376A14B802B}" type="pres">
      <dgm:prSet presAssocID="{DB136958-CE94-4D4C-B2A0-61B3D9ECB6DD}" presName="sibTrans" presStyleLbl="node1" presStyleIdx="0" presStyleCnt="4"/>
      <dgm:spPr/>
      <dgm:t>
        <a:bodyPr/>
        <a:lstStyle/>
        <a:p>
          <a:endParaRPr lang="en-US"/>
        </a:p>
      </dgm:t>
    </dgm:pt>
    <dgm:pt modelId="{018302A1-7563-3749-B831-9F4DAFBD172A}" type="pres">
      <dgm:prSet presAssocID="{842BED87-422B-1F40-AB73-D016208369B7}" presName="dummy" presStyleCnt="0"/>
      <dgm:spPr/>
    </dgm:pt>
    <dgm:pt modelId="{4328F71D-29A6-344F-9440-618064F9751D}" type="pres">
      <dgm:prSet presAssocID="{842BED87-422B-1F40-AB73-D016208369B7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1E5111-4FC0-2B40-98DC-C988F54F4414}" type="pres">
      <dgm:prSet presAssocID="{BDAAA8AB-DAE2-0941-8F6D-2AA89FE172B5}" presName="sibTrans" presStyleLbl="node1" presStyleIdx="1" presStyleCnt="4"/>
      <dgm:spPr/>
      <dgm:t>
        <a:bodyPr/>
        <a:lstStyle/>
        <a:p>
          <a:endParaRPr lang="en-US"/>
        </a:p>
      </dgm:t>
    </dgm:pt>
    <dgm:pt modelId="{3A7D5F18-A3AE-E040-B780-F4E431872B7A}" type="pres">
      <dgm:prSet presAssocID="{6A692F57-F743-A242-ACB2-286E4C6FD66A}" presName="dummy" presStyleCnt="0"/>
      <dgm:spPr/>
    </dgm:pt>
    <dgm:pt modelId="{D3F46CB2-7FD3-8842-9107-A3AA23756C5F}" type="pres">
      <dgm:prSet presAssocID="{6A692F57-F743-A242-ACB2-286E4C6FD66A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CA1A72-B190-A14B-BDE2-A7FA4F33607E}" type="pres">
      <dgm:prSet presAssocID="{AE8EEFAF-8232-F34D-8102-BF92E292D1AE}" presName="sibTrans" presStyleLbl="node1" presStyleIdx="2" presStyleCnt="4"/>
      <dgm:spPr/>
      <dgm:t>
        <a:bodyPr/>
        <a:lstStyle/>
        <a:p>
          <a:endParaRPr lang="en-US"/>
        </a:p>
      </dgm:t>
    </dgm:pt>
    <dgm:pt modelId="{B120EB90-54CA-DF41-AD52-5D5447C8D4FA}" type="pres">
      <dgm:prSet presAssocID="{73F3AF79-FDFC-ED4F-ADC1-42D8A35C8655}" presName="dummy" presStyleCnt="0"/>
      <dgm:spPr/>
    </dgm:pt>
    <dgm:pt modelId="{6E763D42-FC92-9D46-AC3A-A58FE25182E7}" type="pres">
      <dgm:prSet presAssocID="{73F3AF79-FDFC-ED4F-ADC1-42D8A35C8655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FF8C87-0E6C-6949-B015-12AD3710D69E}" type="pres">
      <dgm:prSet presAssocID="{CDB19A72-99F7-CB4E-B9DF-6EE86295B9BE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09700437-7E6A-0641-BE9F-D1AE20A13077}" srcId="{50ED6028-3F5C-C04B-A724-3BD46108333B}" destId="{637C27ED-ED65-554A-8619-462DC3957CE0}" srcOrd="0" destOrd="0" parTransId="{A1C87AAB-5346-3946-B092-7BCDEFF6FD78}" sibTransId="{DB136958-CE94-4D4C-B2A0-61B3D9ECB6DD}"/>
    <dgm:cxn modelId="{BA915AF0-EEC4-6E4B-835D-03D0E6D4C144}" type="presOf" srcId="{AE8EEFAF-8232-F34D-8102-BF92E292D1AE}" destId="{56CA1A72-B190-A14B-BDE2-A7FA4F33607E}" srcOrd="0" destOrd="0" presId="urn:microsoft.com/office/officeart/2005/8/layout/cycle1"/>
    <dgm:cxn modelId="{6DAD02D3-0B6B-9941-9D98-B5224AF033B6}" type="presOf" srcId="{73F3AF79-FDFC-ED4F-ADC1-42D8A35C8655}" destId="{6E763D42-FC92-9D46-AC3A-A58FE25182E7}" srcOrd="0" destOrd="0" presId="urn:microsoft.com/office/officeart/2005/8/layout/cycle1"/>
    <dgm:cxn modelId="{17EABF79-E272-B247-A1EC-FD99F2EB584D}" type="presOf" srcId="{BDAAA8AB-DAE2-0941-8F6D-2AA89FE172B5}" destId="{951E5111-4FC0-2B40-98DC-C988F54F4414}" srcOrd="0" destOrd="0" presId="urn:microsoft.com/office/officeart/2005/8/layout/cycle1"/>
    <dgm:cxn modelId="{B04DB781-8444-9C40-91E3-BE9EDEB7BB84}" srcId="{50ED6028-3F5C-C04B-A724-3BD46108333B}" destId="{6A692F57-F743-A242-ACB2-286E4C6FD66A}" srcOrd="2" destOrd="0" parTransId="{4FD571FC-5049-8443-90CC-613CAFF1DE77}" sibTransId="{AE8EEFAF-8232-F34D-8102-BF92E292D1AE}"/>
    <dgm:cxn modelId="{9586D819-1774-E144-9A67-9F7C05DC5A33}" srcId="{50ED6028-3F5C-C04B-A724-3BD46108333B}" destId="{842BED87-422B-1F40-AB73-D016208369B7}" srcOrd="1" destOrd="0" parTransId="{8DAEA9AC-7332-8F4A-85F7-F29BC03907D0}" sibTransId="{BDAAA8AB-DAE2-0941-8F6D-2AA89FE172B5}"/>
    <dgm:cxn modelId="{F294221C-F74F-D44D-8379-761FEFA82486}" srcId="{50ED6028-3F5C-C04B-A724-3BD46108333B}" destId="{73F3AF79-FDFC-ED4F-ADC1-42D8A35C8655}" srcOrd="3" destOrd="0" parTransId="{57AE2932-E3C1-A241-8A43-63395183AC5F}" sibTransId="{CDB19A72-99F7-CB4E-B9DF-6EE86295B9BE}"/>
    <dgm:cxn modelId="{A85BF5D7-DE2B-774C-87FA-B68D1ECE9EBD}" type="presOf" srcId="{842BED87-422B-1F40-AB73-D016208369B7}" destId="{4328F71D-29A6-344F-9440-618064F9751D}" srcOrd="0" destOrd="0" presId="urn:microsoft.com/office/officeart/2005/8/layout/cycle1"/>
    <dgm:cxn modelId="{2CECFA9E-AFB4-A04E-A00D-A2FEBB063DA3}" type="presOf" srcId="{CDB19A72-99F7-CB4E-B9DF-6EE86295B9BE}" destId="{B1FF8C87-0E6C-6949-B015-12AD3710D69E}" srcOrd="0" destOrd="0" presId="urn:microsoft.com/office/officeart/2005/8/layout/cycle1"/>
    <dgm:cxn modelId="{A6AA7FDF-69AB-7B4F-AC88-E5FAA8ACD187}" type="presOf" srcId="{50ED6028-3F5C-C04B-A724-3BD46108333B}" destId="{4D2EF702-174E-7C44-89E0-FFF1CA782375}" srcOrd="0" destOrd="0" presId="urn:microsoft.com/office/officeart/2005/8/layout/cycle1"/>
    <dgm:cxn modelId="{79E6F7E0-5264-D742-B90D-D85B726C65E2}" type="presOf" srcId="{DB136958-CE94-4D4C-B2A0-61B3D9ECB6DD}" destId="{4A39B1A0-EEAC-3044-8CA2-A376A14B802B}" srcOrd="0" destOrd="0" presId="urn:microsoft.com/office/officeart/2005/8/layout/cycle1"/>
    <dgm:cxn modelId="{2D6A5860-7166-DD44-9510-9517BFE64329}" type="presOf" srcId="{637C27ED-ED65-554A-8619-462DC3957CE0}" destId="{D3E4A26D-D4A8-6A4F-8537-061ADB6BEA2F}" srcOrd="0" destOrd="0" presId="urn:microsoft.com/office/officeart/2005/8/layout/cycle1"/>
    <dgm:cxn modelId="{4553570F-3D76-434C-9E85-3E041889BB42}" type="presOf" srcId="{6A692F57-F743-A242-ACB2-286E4C6FD66A}" destId="{D3F46CB2-7FD3-8842-9107-A3AA23756C5F}" srcOrd="0" destOrd="0" presId="urn:microsoft.com/office/officeart/2005/8/layout/cycle1"/>
    <dgm:cxn modelId="{0781EB1A-F1A6-054B-839C-EE35B78E069E}" type="presParOf" srcId="{4D2EF702-174E-7C44-89E0-FFF1CA782375}" destId="{23996C97-401D-EF45-94FE-90F1E4B6C765}" srcOrd="0" destOrd="0" presId="urn:microsoft.com/office/officeart/2005/8/layout/cycle1"/>
    <dgm:cxn modelId="{B075F022-B731-7B4E-ACD2-D8E6A860CF9E}" type="presParOf" srcId="{4D2EF702-174E-7C44-89E0-FFF1CA782375}" destId="{D3E4A26D-D4A8-6A4F-8537-061ADB6BEA2F}" srcOrd="1" destOrd="0" presId="urn:microsoft.com/office/officeart/2005/8/layout/cycle1"/>
    <dgm:cxn modelId="{F3013317-CE30-C649-A549-EA4391A7FC02}" type="presParOf" srcId="{4D2EF702-174E-7C44-89E0-FFF1CA782375}" destId="{4A39B1A0-EEAC-3044-8CA2-A376A14B802B}" srcOrd="2" destOrd="0" presId="urn:microsoft.com/office/officeart/2005/8/layout/cycle1"/>
    <dgm:cxn modelId="{E89CD490-A17A-2B49-8DE3-C0D0E5964AF5}" type="presParOf" srcId="{4D2EF702-174E-7C44-89E0-FFF1CA782375}" destId="{018302A1-7563-3749-B831-9F4DAFBD172A}" srcOrd="3" destOrd="0" presId="urn:microsoft.com/office/officeart/2005/8/layout/cycle1"/>
    <dgm:cxn modelId="{96691586-B3C9-264B-ABFB-27A3D504925F}" type="presParOf" srcId="{4D2EF702-174E-7C44-89E0-FFF1CA782375}" destId="{4328F71D-29A6-344F-9440-618064F9751D}" srcOrd="4" destOrd="0" presId="urn:microsoft.com/office/officeart/2005/8/layout/cycle1"/>
    <dgm:cxn modelId="{32E475DC-9F2A-3A48-8BAC-00FA1B60F120}" type="presParOf" srcId="{4D2EF702-174E-7C44-89E0-FFF1CA782375}" destId="{951E5111-4FC0-2B40-98DC-C988F54F4414}" srcOrd="5" destOrd="0" presId="urn:microsoft.com/office/officeart/2005/8/layout/cycle1"/>
    <dgm:cxn modelId="{E69CC469-1D66-6642-AA47-C71C37CD8F3B}" type="presParOf" srcId="{4D2EF702-174E-7C44-89E0-FFF1CA782375}" destId="{3A7D5F18-A3AE-E040-B780-F4E431872B7A}" srcOrd="6" destOrd="0" presId="urn:microsoft.com/office/officeart/2005/8/layout/cycle1"/>
    <dgm:cxn modelId="{C8729267-E829-114C-8509-B713F4E60148}" type="presParOf" srcId="{4D2EF702-174E-7C44-89E0-FFF1CA782375}" destId="{D3F46CB2-7FD3-8842-9107-A3AA23756C5F}" srcOrd="7" destOrd="0" presId="urn:microsoft.com/office/officeart/2005/8/layout/cycle1"/>
    <dgm:cxn modelId="{3ACF4118-9F96-B945-9AB8-29F28EEE4AC4}" type="presParOf" srcId="{4D2EF702-174E-7C44-89E0-FFF1CA782375}" destId="{56CA1A72-B190-A14B-BDE2-A7FA4F33607E}" srcOrd="8" destOrd="0" presId="urn:microsoft.com/office/officeart/2005/8/layout/cycle1"/>
    <dgm:cxn modelId="{A473CCBA-931B-E343-B593-1A436B813129}" type="presParOf" srcId="{4D2EF702-174E-7C44-89E0-FFF1CA782375}" destId="{B120EB90-54CA-DF41-AD52-5D5447C8D4FA}" srcOrd="9" destOrd="0" presId="urn:microsoft.com/office/officeart/2005/8/layout/cycle1"/>
    <dgm:cxn modelId="{99C46A54-3CD3-6D42-9B0F-9FFF4E079264}" type="presParOf" srcId="{4D2EF702-174E-7C44-89E0-FFF1CA782375}" destId="{6E763D42-FC92-9D46-AC3A-A58FE25182E7}" srcOrd="10" destOrd="0" presId="urn:microsoft.com/office/officeart/2005/8/layout/cycle1"/>
    <dgm:cxn modelId="{CF3FDCBD-F496-9F48-8FE7-11FE1F21D6C4}" type="presParOf" srcId="{4D2EF702-174E-7C44-89E0-FFF1CA782375}" destId="{B1FF8C87-0E6C-6949-B015-12AD3710D69E}" srcOrd="11" destOrd="0" presId="urn:microsoft.com/office/officeart/2005/8/layout/cycle1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F4698D-5F2C-4EDD-ACA9-37BD78292CA4}" type="doc">
      <dgm:prSet loTypeId="urn:microsoft.com/office/officeart/2005/8/layout/matrix1" loCatId="matrix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en-US"/>
        </a:p>
      </dgm:t>
    </dgm:pt>
    <dgm:pt modelId="{45DBC359-823E-4ACB-B86B-20B7043C029F}">
      <dgm:prSet phldrT="[Text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sz="2400" b="0" i="0" dirty="0" smtClean="0">
              <a:solidFill>
                <a:srgbClr val="7D0040"/>
              </a:solidFill>
              <a:latin typeface="Calibri"/>
              <a:cs typeface="Calibri"/>
            </a:rPr>
            <a:t>Manage Property Accounts</a:t>
          </a:r>
          <a:endParaRPr lang="en-US" sz="2400" b="0" i="0" dirty="0">
            <a:solidFill>
              <a:srgbClr val="7D0040"/>
            </a:solidFill>
            <a:latin typeface="Calibri"/>
            <a:cs typeface="Calibri"/>
          </a:endParaRPr>
        </a:p>
      </dgm:t>
    </dgm:pt>
    <dgm:pt modelId="{D385C54F-1C48-437B-AEA1-39216BB3FC54}" type="parTrans" cxnId="{0CB34B9D-1B0B-4B6B-8FF9-D76B7C91CE76}">
      <dgm:prSet/>
      <dgm:spPr/>
      <dgm:t>
        <a:bodyPr/>
        <a:lstStyle/>
        <a:p>
          <a:endParaRPr lang="en-US"/>
        </a:p>
      </dgm:t>
    </dgm:pt>
    <dgm:pt modelId="{E3113DDB-8E03-4E37-A7F7-29DE94FE8819}" type="sibTrans" cxnId="{0CB34B9D-1B0B-4B6B-8FF9-D76B7C91CE76}">
      <dgm:prSet/>
      <dgm:spPr/>
      <dgm:t>
        <a:bodyPr/>
        <a:lstStyle/>
        <a:p>
          <a:endParaRPr lang="en-US"/>
        </a:p>
      </dgm:t>
    </dgm:pt>
    <dgm:pt modelId="{C4D4C0FB-45B8-406E-843D-F6E8412B8127}">
      <dgm:prSet phldrT="[Text]" custT="1"/>
      <dgm:spPr>
        <a:solidFill>
          <a:srgbClr val="F99D31"/>
        </a:solidFill>
      </dgm:spPr>
      <dgm:t>
        <a:bodyPr anchor="ctr"/>
        <a:lstStyle/>
        <a:p>
          <a:r>
            <a:rPr lang="en-US" sz="2400" b="0" i="0" dirty="0" smtClean="0">
              <a:solidFill>
                <a:srgbClr val="7D0040"/>
              </a:solidFill>
              <a:latin typeface="Calibri"/>
              <a:cs typeface="Calibri"/>
            </a:rPr>
            <a:t>Train Property Staff</a:t>
          </a:r>
          <a:endParaRPr lang="en-US" sz="2400" b="0" i="0" dirty="0">
            <a:solidFill>
              <a:srgbClr val="7D0040"/>
            </a:solidFill>
            <a:latin typeface="Calibri"/>
            <a:cs typeface="Calibri"/>
          </a:endParaRPr>
        </a:p>
      </dgm:t>
    </dgm:pt>
    <dgm:pt modelId="{BDE9EFC9-1B48-4CA4-9EA3-3408F870A0D5}" type="parTrans" cxnId="{C823E4F5-8138-4CC4-8D2E-343133D47277}">
      <dgm:prSet/>
      <dgm:spPr/>
      <dgm:t>
        <a:bodyPr/>
        <a:lstStyle/>
        <a:p>
          <a:endParaRPr lang="en-US"/>
        </a:p>
      </dgm:t>
    </dgm:pt>
    <dgm:pt modelId="{918F08CA-43E6-47AF-A7D8-2107233DA9B0}" type="sibTrans" cxnId="{C823E4F5-8138-4CC4-8D2E-343133D47277}">
      <dgm:prSet/>
      <dgm:spPr/>
      <dgm:t>
        <a:bodyPr/>
        <a:lstStyle/>
        <a:p>
          <a:endParaRPr lang="en-US"/>
        </a:p>
      </dgm:t>
    </dgm:pt>
    <dgm:pt modelId="{A981F340-BE0A-43E1-A5A6-A4536AAE926C}">
      <dgm:prSet phldrT="[Text]" custT="1"/>
      <dgm:spPr>
        <a:solidFill>
          <a:srgbClr val="F99D31"/>
        </a:solidFill>
      </dgm:spPr>
      <dgm:t>
        <a:bodyPr/>
        <a:lstStyle/>
        <a:p>
          <a:r>
            <a:rPr lang="en-US" sz="2400" b="0" i="0" dirty="0" smtClean="0">
              <a:solidFill>
                <a:srgbClr val="7D0040"/>
              </a:solidFill>
              <a:latin typeface="Calibri"/>
              <a:cs typeface="Calibri"/>
            </a:rPr>
            <a:t>Respond to Prospects &amp; Residents</a:t>
          </a:r>
          <a:endParaRPr lang="en-US" sz="2400" b="0" i="0" dirty="0">
            <a:solidFill>
              <a:srgbClr val="7D0040"/>
            </a:solidFill>
            <a:latin typeface="Calibri"/>
            <a:cs typeface="Calibri"/>
          </a:endParaRPr>
        </a:p>
      </dgm:t>
    </dgm:pt>
    <dgm:pt modelId="{5D846F3E-4D50-4EDB-9060-0DFF14BF2CEB}" type="parTrans" cxnId="{994CE793-3D9A-4C2E-BB7C-BD46F53B4DE3}">
      <dgm:prSet/>
      <dgm:spPr/>
      <dgm:t>
        <a:bodyPr/>
        <a:lstStyle/>
        <a:p>
          <a:endParaRPr lang="en-US"/>
        </a:p>
      </dgm:t>
    </dgm:pt>
    <dgm:pt modelId="{1B4BD214-9BD0-427F-8297-0F4DE2194FCD}" type="sibTrans" cxnId="{994CE793-3D9A-4C2E-BB7C-BD46F53B4DE3}">
      <dgm:prSet/>
      <dgm:spPr/>
      <dgm:t>
        <a:bodyPr/>
        <a:lstStyle/>
        <a:p>
          <a:endParaRPr lang="en-US"/>
        </a:p>
      </dgm:t>
    </dgm:pt>
    <dgm:pt modelId="{45A55A31-2B5C-4C73-A46A-745BE1993690}">
      <dgm:prSet phldrT="[Text]" custT="1"/>
      <dgm:spPr>
        <a:solidFill>
          <a:srgbClr val="F99D31"/>
        </a:solidFill>
      </dgm:spPr>
      <dgm:t>
        <a:bodyPr/>
        <a:lstStyle/>
        <a:p>
          <a:r>
            <a:rPr lang="en-US" sz="2400" b="0" i="0" dirty="0" smtClean="0">
              <a:solidFill>
                <a:srgbClr val="7D0040"/>
              </a:solidFill>
              <a:latin typeface="Calibri"/>
              <a:cs typeface="Calibri"/>
            </a:rPr>
            <a:t>Report &amp; Handle Service Issues</a:t>
          </a:r>
          <a:endParaRPr lang="en-US" sz="2400" b="0" i="0" dirty="0">
            <a:solidFill>
              <a:srgbClr val="7D0040"/>
            </a:solidFill>
            <a:latin typeface="Calibri"/>
            <a:cs typeface="Calibri"/>
          </a:endParaRPr>
        </a:p>
      </dgm:t>
    </dgm:pt>
    <dgm:pt modelId="{E44A569A-C95A-4120-A537-A65899EFF0F1}" type="parTrans" cxnId="{A93A1D6B-2F13-4060-B87E-184340EE6C6E}">
      <dgm:prSet/>
      <dgm:spPr/>
      <dgm:t>
        <a:bodyPr/>
        <a:lstStyle/>
        <a:p>
          <a:endParaRPr lang="en-US"/>
        </a:p>
      </dgm:t>
    </dgm:pt>
    <dgm:pt modelId="{FF1A8C00-26D8-4336-94EE-8CC593794D0F}" type="sibTrans" cxnId="{A93A1D6B-2F13-4060-B87E-184340EE6C6E}">
      <dgm:prSet/>
      <dgm:spPr/>
      <dgm:t>
        <a:bodyPr/>
        <a:lstStyle/>
        <a:p>
          <a:endParaRPr lang="en-US"/>
        </a:p>
      </dgm:t>
    </dgm:pt>
    <dgm:pt modelId="{F0F4163B-3EA3-4AC8-9D16-F3E41D0ACC20}">
      <dgm:prSet phldrT="[Text]" custT="1"/>
      <dgm:spPr>
        <a:solidFill>
          <a:srgbClr val="F99D31"/>
        </a:solidFill>
      </dgm:spPr>
      <dgm:t>
        <a:bodyPr/>
        <a:lstStyle/>
        <a:p>
          <a:r>
            <a:rPr lang="en-US" sz="2400" b="0" i="0" dirty="0" smtClean="0">
              <a:solidFill>
                <a:srgbClr val="7D0040"/>
              </a:solidFill>
              <a:latin typeface="Calibri"/>
              <a:cs typeface="Calibri"/>
            </a:rPr>
            <a:t>Monitor Activity &amp; Reporting</a:t>
          </a:r>
          <a:endParaRPr lang="en-US" sz="2400" b="0" i="0" dirty="0">
            <a:solidFill>
              <a:srgbClr val="7D0040"/>
            </a:solidFill>
            <a:latin typeface="Calibri"/>
            <a:cs typeface="Calibri"/>
          </a:endParaRPr>
        </a:p>
      </dgm:t>
    </dgm:pt>
    <dgm:pt modelId="{AC3D7831-01D9-4EA3-A36F-ABE72EAB1313}" type="parTrans" cxnId="{43D184F9-19A6-4123-9B81-24C99591ADA6}">
      <dgm:prSet/>
      <dgm:spPr/>
      <dgm:t>
        <a:bodyPr/>
        <a:lstStyle/>
        <a:p>
          <a:endParaRPr lang="en-US"/>
        </a:p>
      </dgm:t>
    </dgm:pt>
    <dgm:pt modelId="{D17001D4-8B8D-464E-8584-C14D61581720}" type="sibTrans" cxnId="{43D184F9-19A6-4123-9B81-24C99591ADA6}">
      <dgm:prSet/>
      <dgm:spPr/>
      <dgm:t>
        <a:bodyPr/>
        <a:lstStyle/>
        <a:p>
          <a:endParaRPr lang="en-US"/>
        </a:p>
      </dgm:t>
    </dgm:pt>
    <dgm:pt modelId="{9F3915B8-22E7-4BC9-BED1-59443B8C3B29}">
      <dgm:prSet/>
      <dgm:spPr/>
      <dgm:t>
        <a:bodyPr/>
        <a:lstStyle/>
        <a:p>
          <a:endParaRPr lang="en-US" sz="2400" b="0" i="0" dirty="0">
            <a:solidFill>
              <a:srgbClr val="7D0040"/>
            </a:solidFill>
            <a:latin typeface="Calibri"/>
            <a:cs typeface="Calibri"/>
          </a:endParaRPr>
        </a:p>
      </dgm:t>
    </dgm:pt>
    <dgm:pt modelId="{7E0CE4FD-8069-4BB8-B745-F343D005ABD9}" type="parTrans" cxnId="{621FCAA1-5D48-4727-B2D0-4FCA70AC320D}">
      <dgm:prSet/>
      <dgm:spPr/>
      <dgm:t>
        <a:bodyPr/>
        <a:lstStyle/>
        <a:p>
          <a:endParaRPr lang="en-US"/>
        </a:p>
      </dgm:t>
    </dgm:pt>
    <dgm:pt modelId="{1865BC33-8DDE-483F-84B3-2073AFCAE386}" type="sibTrans" cxnId="{621FCAA1-5D48-4727-B2D0-4FCA70AC320D}">
      <dgm:prSet/>
      <dgm:spPr/>
      <dgm:t>
        <a:bodyPr/>
        <a:lstStyle/>
        <a:p>
          <a:endParaRPr lang="en-US"/>
        </a:p>
      </dgm:t>
    </dgm:pt>
    <dgm:pt modelId="{511534FD-FBF6-403F-9B0D-E2156A7D6BEB}" type="pres">
      <dgm:prSet presAssocID="{D4F4698D-5F2C-4EDD-ACA9-37BD78292CA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E9C5F8-72D2-4D48-87B9-0BCC5B07D66D}" type="pres">
      <dgm:prSet presAssocID="{D4F4698D-5F2C-4EDD-ACA9-37BD78292CA4}" presName="matrix" presStyleCnt="0"/>
      <dgm:spPr/>
    </dgm:pt>
    <dgm:pt modelId="{281E9BB2-8133-4ED1-9980-66618BFCC820}" type="pres">
      <dgm:prSet presAssocID="{D4F4698D-5F2C-4EDD-ACA9-37BD78292CA4}" presName="tile1" presStyleLbl="node1" presStyleIdx="0" presStyleCnt="4"/>
      <dgm:spPr/>
      <dgm:t>
        <a:bodyPr/>
        <a:lstStyle/>
        <a:p>
          <a:endParaRPr lang="en-US"/>
        </a:p>
      </dgm:t>
    </dgm:pt>
    <dgm:pt modelId="{4EC7AAD1-6A85-43F0-AB4F-56770104FE28}" type="pres">
      <dgm:prSet presAssocID="{D4F4698D-5F2C-4EDD-ACA9-37BD78292CA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6E5497-7839-4B12-851A-BC80A31688F1}" type="pres">
      <dgm:prSet presAssocID="{D4F4698D-5F2C-4EDD-ACA9-37BD78292CA4}" presName="tile2" presStyleLbl="node1" presStyleIdx="1" presStyleCnt="4"/>
      <dgm:spPr/>
      <dgm:t>
        <a:bodyPr/>
        <a:lstStyle/>
        <a:p>
          <a:endParaRPr lang="en-US"/>
        </a:p>
      </dgm:t>
    </dgm:pt>
    <dgm:pt modelId="{B1DE72AA-0A5E-4C88-9B11-094AAD697851}" type="pres">
      <dgm:prSet presAssocID="{D4F4698D-5F2C-4EDD-ACA9-37BD78292CA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2C4144-CCCE-4536-8C5D-A13DBD57A32F}" type="pres">
      <dgm:prSet presAssocID="{D4F4698D-5F2C-4EDD-ACA9-37BD78292CA4}" presName="tile3" presStyleLbl="node1" presStyleIdx="2" presStyleCnt="4"/>
      <dgm:spPr/>
      <dgm:t>
        <a:bodyPr/>
        <a:lstStyle/>
        <a:p>
          <a:endParaRPr lang="en-US"/>
        </a:p>
      </dgm:t>
    </dgm:pt>
    <dgm:pt modelId="{81425D98-5EBE-4A1F-9662-1FA2CCA694CB}" type="pres">
      <dgm:prSet presAssocID="{D4F4698D-5F2C-4EDD-ACA9-37BD78292CA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CA1974-1DDA-4166-99EB-34D56F9FD722}" type="pres">
      <dgm:prSet presAssocID="{D4F4698D-5F2C-4EDD-ACA9-37BD78292CA4}" presName="tile4" presStyleLbl="node1" presStyleIdx="3" presStyleCnt="4" custLinFactNeighborY="0"/>
      <dgm:spPr/>
      <dgm:t>
        <a:bodyPr/>
        <a:lstStyle/>
        <a:p>
          <a:endParaRPr lang="en-US"/>
        </a:p>
      </dgm:t>
    </dgm:pt>
    <dgm:pt modelId="{51F99AF9-7944-43E3-8B35-1A4E5ABEAFB1}" type="pres">
      <dgm:prSet presAssocID="{D4F4698D-5F2C-4EDD-ACA9-37BD78292CA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812F81-376F-478B-81B3-AACEBFAC1AC2}" type="pres">
      <dgm:prSet presAssocID="{D4F4698D-5F2C-4EDD-ACA9-37BD78292CA4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994CE793-3D9A-4C2E-BB7C-BD46F53B4DE3}" srcId="{45DBC359-823E-4ACB-B86B-20B7043C029F}" destId="{A981F340-BE0A-43E1-A5A6-A4536AAE926C}" srcOrd="1" destOrd="0" parTransId="{5D846F3E-4D50-4EDB-9060-0DFF14BF2CEB}" sibTransId="{1B4BD214-9BD0-427F-8297-0F4DE2194FCD}"/>
    <dgm:cxn modelId="{C823E4F5-8138-4CC4-8D2E-343133D47277}" srcId="{45DBC359-823E-4ACB-B86B-20B7043C029F}" destId="{C4D4C0FB-45B8-406E-843D-F6E8412B8127}" srcOrd="0" destOrd="0" parTransId="{BDE9EFC9-1B48-4CA4-9EA3-3408F870A0D5}" sibTransId="{918F08CA-43E6-47AF-A7D8-2107233DA9B0}"/>
    <dgm:cxn modelId="{621FCAA1-5D48-4727-B2D0-4FCA70AC320D}" srcId="{D4F4698D-5F2C-4EDD-ACA9-37BD78292CA4}" destId="{9F3915B8-22E7-4BC9-BED1-59443B8C3B29}" srcOrd="1" destOrd="0" parTransId="{7E0CE4FD-8069-4BB8-B745-F343D005ABD9}" sibTransId="{1865BC33-8DDE-483F-84B3-2073AFCAE386}"/>
    <dgm:cxn modelId="{682A8EDE-6D9E-45FE-9D81-4043E1CE28A8}" type="presOf" srcId="{C4D4C0FB-45B8-406E-843D-F6E8412B8127}" destId="{281E9BB2-8133-4ED1-9980-66618BFCC820}" srcOrd="0" destOrd="0" presId="urn:microsoft.com/office/officeart/2005/8/layout/matrix1"/>
    <dgm:cxn modelId="{A93A1D6B-2F13-4060-B87E-184340EE6C6E}" srcId="{45DBC359-823E-4ACB-B86B-20B7043C029F}" destId="{45A55A31-2B5C-4C73-A46A-745BE1993690}" srcOrd="2" destOrd="0" parTransId="{E44A569A-C95A-4120-A537-A65899EFF0F1}" sibTransId="{FF1A8C00-26D8-4336-94EE-8CC593794D0F}"/>
    <dgm:cxn modelId="{43D184F9-19A6-4123-9B81-24C99591ADA6}" srcId="{45DBC359-823E-4ACB-B86B-20B7043C029F}" destId="{F0F4163B-3EA3-4AC8-9D16-F3E41D0ACC20}" srcOrd="3" destOrd="0" parTransId="{AC3D7831-01D9-4EA3-A36F-ABE72EAB1313}" sibTransId="{D17001D4-8B8D-464E-8584-C14D61581720}"/>
    <dgm:cxn modelId="{A19098AB-8E3D-4A78-A33A-E2C943B38BC0}" type="presOf" srcId="{F0F4163B-3EA3-4AC8-9D16-F3E41D0ACC20}" destId="{FDCA1974-1DDA-4166-99EB-34D56F9FD722}" srcOrd="0" destOrd="0" presId="urn:microsoft.com/office/officeart/2005/8/layout/matrix1"/>
    <dgm:cxn modelId="{0CB34B9D-1B0B-4B6B-8FF9-D76B7C91CE76}" srcId="{D4F4698D-5F2C-4EDD-ACA9-37BD78292CA4}" destId="{45DBC359-823E-4ACB-B86B-20B7043C029F}" srcOrd="0" destOrd="0" parTransId="{D385C54F-1C48-437B-AEA1-39216BB3FC54}" sibTransId="{E3113DDB-8E03-4E37-A7F7-29DE94FE8819}"/>
    <dgm:cxn modelId="{4AEE4774-72DA-4DBA-8A22-6056F50C3B71}" type="presOf" srcId="{D4F4698D-5F2C-4EDD-ACA9-37BD78292CA4}" destId="{511534FD-FBF6-403F-9B0D-E2156A7D6BEB}" srcOrd="0" destOrd="0" presId="urn:microsoft.com/office/officeart/2005/8/layout/matrix1"/>
    <dgm:cxn modelId="{1B3B8D1E-3D73-4E97-AA23-C335A6EB9D7A}" type="presOf" srcId="{A981F340-BE0A-43E1-A5A6-A4536AAE926C}" destId="{356E5497-7839-4B12-851A-BC80A31688F1}" srcOrd="0" destOrd="0" presId="urn:microsoft.com/office/officeart/2005/8/layout/matrix1"/>
    <dgm:cxn modelId="{4122B95A-743E-4B71-958C-C90FB798D81F}" type="presOf" srcId="{F0F4163B-3EA3-4AC8-9D16-F3E41D0ACC20}" destId="{51F99AF9-7944-43E3-8B35-1A4E5ABEAFB1}" srcOrd="1" destOrd="0" presId="urn:microsoft.com/office/officeart/2005/8/layout/matrix1"/>
    <dgm:cxn modelId="{8B99FDBE-DB10-49FE-BEB4-69C469AC97DF}" type="presOf" srcId="{C4D4C0FB-45B8-406E-843D-F6E8412B8127}" destId="{4EC7AAD1-6A85-43F0-AB4F-56770104FE28}" srcOrd="1" destOrd="0" presId="urn:microsoft.com/office/officeart/2005/8/layout/matrix1"/>
    <dgm:cxn modelId="{BF5862C2-F44E-426A-BE72-A7D6BA2E504A}" type="presOf" srcId="{45A55A31-2B5C-4C73-A46A-745BE1993690}" destId="{9A2C4144-CCCE-4536-8C5D-A13DBD57A32F}" srcOrd="0" destOrd="0" presId="urn:microsoft.com/office/officeart/2005/8/layout/matrix1"/>
    <dgm:cxn modelId="{CB5851D7-99B3-413E-AF64-F3DC31F4192B}" type="presOf" srcId="{45A55A31-2B5C-4C73-A46A-745BE1993690}" destId="{81425D98-5EBE-4A1F-9662-1FA2CCA694CB}" srcOrd="1" destOrd="0" presId="urn:microsoft.com/office/officeart/2005/8/layout/matrix1"/>
    <dgm:cxn modelId="{5B67C3E6-B87E-49A5-B9D4-F6BC17BB25DE}" type="presOf" srcId="{45DBC359-823E-4ACB-B86B-20B7043C029F}" destId="{0C812F81-376F-478B-81B3-AACEBFAC1AC2}" srcOrd="0" destOrd="0" presId="urn:microsoft.com/office/officeart/2005/8/layout/matrix1"/>
    <dgm:cxn modelId="{3F0FAD92-3306-4048-86C6-F5F0C8CFF0B6}" type="presOf" srcId="{A981F340-BE0A-43E1-A5A6-A4536AAE926C}" destId="{B1DE72AA-0A5E-4C88-9B11-094AAD697851}" srcOrd="1" destOrd="0" presId="urn:microsoft.com/office/officeart/2005/8/layout/matrix1"/>
    <dgm:cxn modelId="{B48B674F-BAAD-4F64-8B52-B2F1D7854BD5}" type="presParOf" srcId="{511534FD-FBF6-403F-9B0D-E2156A7D6BEB}" destId="{A4E9C5F8-72D2-4D48-87B9-0BCC5B07D66D}" srcOrd="0" destOrd="0" presId="urn:microsoft.com/office/officeart/2005/8/layout/matrix1"/>
    <dgm:cxn modelId="{C57E89FF-5176-4BC7-8FBC-C809544A0830}" type="presParOf" srcId="{A4E9C5F8-72D2-4D48-87B9-0BCC5B07D66D}" destId="{281E9BB2-8133-4ED1-9980-66618BFCC820}" srcOrd="0" destOrd="0" presId="urn:microsoft.com/office/officeart/2005/8/layout/matrix1"/>
    <dgm:cxn modelId="{5DBAF6AB-7FEB-4145-9B59-22075962568F}" type="presParOf" srcId="{A4E9C5F8-72D2-4D48-87B9-0BCC5B07D66D}" destId="{4EC7AAD1-6A85-43F0-AB4F-56770104FE28}" srcOrd="1" destOrd="0" presId="urn:microsoft.com/office/officeart/2005/8/layout/matrix1"/>
    <dgm:cxn modelId="{AAFB7A3B-9C28-44C4-B769-75217782F30E}" type="presParOf" srcId="{A4E9C5F8-72D2-4D48-87B9-0BCC5B07D66D}" destId="{356E5497-7839-4B12-851A-BC80A31688F1}" srcOrd="2" destOrd="0" presId="urn:microsoft.com/office/officeart/2005/8/layout/matrix1"/>
    <dgm:cxn modelId="{65E6567D-06BA-45D2-97A6-A68BEC51256B}" type="presParOf" srcId="{A4E9C5F8-72D2-4D48-87B9-0BCC5B07D66D}" destId="{B1DE72AA-0A5E-4C88-9B11-094AAD697851}" srcOrd="3" destOrd="0" presId="urn:microsoft.com/office/officeart/2005/8/layout/matrix1"/>
    <dgm:cxn modelId="{0430F984-ECE4-4F98-BFA3-55E6A85A617A}" type="presParOf" srcId="{A4E9C5F8-72D2-4D48-87B9-0BCC5B07D66D}" destId="{9A2C4144-CCCE-4536-8C5D-A13DBD57A32F}" srcOrd="4" destOrd="0" presId="urn:microsoft.com/office/officeart/2005/8/layout/matrix1"/>
    <dgm:cxn modelId="{1649CD24-1037-47EE-B95C-985F0E1B2106}" type="presParOf" srcId="{A4E9C5F8-72D2-4D48-87B9-0BCC5B07D66D}" destId="{81425D98-5EBE-4A1F-9662-1FA2CCA694CB}" srcOrd="5" destOrd="0" presId="urn:microsoft.com/office/officeart/2005/8/layout/matrix1"/>
    <dgm:cxn modelId="{0400C968-9440-44A5-8AF3-6CB035D81C8C}" type="presParOf" srcId="{A4E9C5F8-72D2-4D48-87B9-0BCC5B07D66D}" destId="{FDCA1974-1DDA-4166-99EB-34D56F9FD722}" srcOrd="6" destOrd="0" presId="urn:microsoft.com/office/officeart/2005/8/layout/matrix1"/>
    <dgm:cxn modelId="{B7D49FA8-770D-47D2-A9D4-61CEB21DAA62}" type="presParOf" srcId="{A4E9C5F8-72D2-4D48-87B9-0BCC5B07D66D}" destId="{51F99AF9-7944-43E3-8B35-1A4E5ABEAFB1}" srcOrd="7" destOrd="0" presId="urn:microsoft.com/office/officeart/2005/8/layout/matrix1"/>
    <dgm:cxn modelId="{E2F1996D-B7B0-4227-AE26-1F844878E131}" type="presParOf" srcId="{511534FD-FBF6-403F-9B0D-E2156A7D6BEB}" destId="{0C812F81-376F-478B-81B3-AACEBFAC1AC2}" srcOrd="1" destOrd="0" presId="urn:microsoft.com/office/officeart/2005/8/layout/matrix1"/>
  </dgm:cxnLst>
  <dgm:bg/>
  <dgm:whole/>
  <dgm:extLst>
    <a:ext uri="http://schemas.microsoft.com/office/drawing/2008/diagram"/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D50BE0-A3DD-4916-AC30-54C87099519A}" type="doc">
      <dgm:prSet loTypeId="urn:microsoft.com/office/officeart/2005/8/layout/cycle7" loCatId="cycle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en-US"/>
        </a:p>
      </dgm:t>
    </dgm:pt>
    <dgm:pt modelId="{A6A7438E-01D4-435C-8104-DB731BA3837E}">
      <dgm:prSet phldrT="[Text]"/>
      <dgm:spPr>
        <a:solidFill>
          <a:srgbClr val="F99D31"/>
        </a:solidFill>
      </dgm:spPr>
      <dgm:t>
        <a:bodyPr/>
        <a:lstStyle/>
        <a:p>
          <a:r>
            <a:rPr lang="en-US" b="0" i="0" dirty="0" smtClean="0">
              <a:solidFill>
                <a:srgbClr val="7D0040"/>
              </a:solidFill>
              <a:latin typeface="Calibri"/>
              <a:cs typeface="Calibri"/>
            </a:rPr>
            <a:t>Training</a:t>
          </a:r>
          <a:endParaRPr lang="en-US" b="0" i="0" dirty="0">
            <a:solidFill>
              <a:srgbClr val="7D0040"/>
            </a:solidFill>
            <a:latin typeface="Calibri"/>
            <a:cs typeface="Calibri"/>
          </a:endParaRPr>
        </a:p>
      </dgm:t>
    </dgm:pt>
    <dgm:pt modelId="{D95FACF5-FBF3-4B45-98C7-CAAAE40C4DB5}" type="parTrans" cxnId="{9BBCBFF7-6F80-4746-BE78-0D34349FE3D5}">
      <dgm:prSet/>
      <dgm:spPr/>
      <dgm:t>
        <a:bodyPr/>
        <a:lstStyle/>
        <a:p>
          <a:endParaRPr lang="en-US"/>
        </a:p>
      </dgm:t>
    </dgm:pt>
    <dgm:pt modelId="{EBC86671-1923-4AD2-98E9-6E3A27EAED9D}" type="sibTrans" cxnId="{9BBCBFF7-6F80-4746-BE78-0D34349FE3D5}">
      <dgm:prSet/>
      <dgm:spPr>
        <a:solidFill>
          <a:srgbClr val="F99D31">
            <a:alpha val="51000"/>
          </a:srgbClr>
        </a:solidFill>
      </dgm:spPr>
      <dgm:t>
        <a:bodyPr/>
        <a:lstStyle/>
        <a:p>
          <a:endParaRPr lang="en-US"/>
        </a:p>
      </dgm:t>
    </dgm:pt>
    <dgm:pt modelId="{2CB55718-3BCE-4A51-AE30-691DEE7D39FC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Incentives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C97B97BD-ADBC-4073-8AB5-461A2F824833}" type="parTrans" cxnId="{41784868-6656-4BAB-85DF-04817969A464}">
      <dgm:prSet/>
      <dgm:spPr/>
      <dgm:t>
        <a:bodyPr/>
        <a:lstStyle/>
        <a:p>
          <a:endParaRPr lang="en-US"/>
        </a:p>
      </dgm:t>
    </dgm:pt>
    <dgm:pt modelId="{F886AB89-2565-4F5F-9E0C-9180C4FF54B0}" type="sibTrans" cxnId="{41784868-6656-4BAB-85DF-04817969A464}">
      <dgm:prSet/>
      <dgm:spPr>
        <a:solidFill>
          <a:srgbClr val="F99D31">
            <a:alpha val="51000"/>
          </a:srgbClr>
        </a:solidFill>
      </dgm:spPr>
      <dgm:t>
        <a:bodyPr/>
        <a:lstStyle/>
        <a:p>
          <a:endParaRPr lang="en-US"/>
        </a:p>
      </dgm:t>
    </dgm:pt>
    <dgm:pt modelId="{A74FE4EC-3F1B-4ED2-8AEE-74E191E6EA65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Tools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DE1ACF4A-FEF1-4FF5-9B09-18C012680F65}" type="parTrans" cxnId="{C8569375-2882-4AED-86B2-C33B095336AB}">
      <dgm:prSet/>
      <dgm:spPr/>
      <dgm:t>
        <a:bodyPr/>
        <a:lstStyle/>
        <a:p>
          <a:endParaRPr lang="en-US"/>
        </a:p>
      </dgm:t>
    </dgm:pt>
    <dgm:pt modelId="{9F547799-CA92-4B38-A0FB-0C8B41F52976}" type="sibTrans" cxnId="{C8569375-2882-4AED-86B2-C33B095336AB}">
      <dgm:prSet/>
      <dgm:spPr>
        <a:solidFill>
          <a:srgbClr val="F99D31">
            <a:alpha val="51000"/>
          </a:srgbClr>
        </a:solidFill>
      </dgm:spPr>
      <dgm:t>
        <a:bodyPr/>
        <a:lstStyle/>
        <a:p>
          <a:endParaRPr lang="en-US"/>
        </a:p>
      </dgm:t>
    </dgm:pt>
    <dgm:pt modelId="{17BB3AF9-FB79-4DB6-8B86-266E4485D218}" type="pres">
      <dgm:prSet presAssocID="{89D50BE0-A3DD-4916-AC30-54C87099519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1079B8-1891-4EF5-BF75-BEF0F373552B}" type="pres">
      <dgm:prSet presAssocID="{A6A7438E-01D4-435C-8104-DB731BA3837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0A740A-FB91-427E-913E-321995579798}" type="pres">
      <dgm:prSet presAssocID="{EBC86671-1923-4AD2-98E9-6E3A27EAED9D}" presName="sibTrans" presStyleLbl="sibTrans2D1" presStyleIdx="0" presStyleCnt="3"/>
      <dgm:spPr/>
      <dgm:t>
        <a:bodyPr/>
        <a:lstStyle/>
        <a:p>
          <a:endParaRPr lang="en-US"/>
        </a:p>
      </dgm:t>
    </dgm:pt>
    <dgm:pt modelId="{F44B8891-8F77-4D35-A5B7-7E5F8EA8EA23}" type="pres">
      <dgm:prSet presAssocID="{EBC86671-1923-4AD2-98E9-6E3A27EAED9D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ECAB7C92-E7EF-4E20-8B3A-E714F07573AE}" type="pres">
      <dgm:prSet presAssocID="{2CB55718-3BCE-4A51-AE30-691DEE7D39F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27CA85-BBDB-4321-95EB-D9687A327929}" type="pres">
      <dgm:prSet presAssocID="{F886AB89-2565-4F5F-9E0C-9180C4FF54B0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DF4AE11-B79D-4809-B8F3-0DFED659845B}" type="pres">
      <dgm:prSet presAssocID="{F886AB89-2565-4F5F-9E0C-9180C4FF54B0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7F0F50D-1F21-4359-8237-E0AEFF71E617}" type="pres">
      <dgm:prSet presAssocID="{A74FE4EC-3F1B-4ED2-8AEE-74E191E6EA6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20746E-6423-4F1E-A819-C7951B6414E0}" type="pres">
      <dgm:prSet presAssocID="{9F547799-CA92-4B38-A0FB-0C8B41F5297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4D372E9F-4D53-4F81-87B2-A77395D2804B}" type="pres">
      <dgm:prSet presAssocID="{9F547799-CA92-4B38-A0FB-0C8B41F52976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B1D56DC7-1031-4C8F-BF88-C770B49F1BB1}" type="presOf" srcId="{EBC86671-1923-4AD2-98E9-6E3A27EAED9D}" destId="{F44B8891-8F77-4D35-A5B7-7E5F8EA8EA23}" srcOrd="1" destOrd="0" presId="urn:microsoft.com/office/officeart/2005/8/layout/cycle7"/>
    <dgm:cxn modelId="{7127B5DA-A557-4188-9432-7DE990B501E9}" type="presOf" srcId="{9F547799-CA92-4B38-A0FB-0C8B41F52976}" destId="{4D372E9F-4D53-4F81-87B2-A77395D2804B}" srcOrd="1" destOrd="0" presId="urn:microsoft.com/office/officeart/2005/8/layout/cycle7"/>
    <dgm:cxn modelId="{9BBCBFF7-6F80-4746-BE78-0D34349FE3D5}" srcId="{89D50BE0-A3DD-4916-AC30-54C87099519A}" destId="{A6A7438E-01D4-435C-8104-DB731BA3837E}" srcOrd="0" destOrd="0" parTransId="{D95FACF5-FBF3-4B45-98C7-CAAAE40C4DB5}" sibTransId="{EBC86671-1923-4AD2-98E9-6E3A27EAED9D}"/>
    <dgm:cxn modelId="{41784868-6656-4BAB-85DF-04817969A464}" srcId="{89D50BE0-A3DD-4916-AC30-54C87099519A}" destId="{2CB55718-3BCE-4A51-AE30-691DEE7D39FC}" srcOrd="1" destOrd="0" parTransId="{C97B97BD-ADBC-4073-8AB5-461A2F824833}" sibTransId="{F886AB89-2565-4F5F-9E0C-9180C4FF54B0}"/>
    <dgm:cxn modelId="{B61F7EFE-E281-46C2-A6F1-620290C32BFA}" type="presOf" srcId="{89D50BE0-A3DD-4916-AC30-54C87099519A}" destId="{17BB3AF9-FB79-4DB6-8B86-266E4485D218}" srcOrd="0" destOrd="0" presId="urn:microsoft.com/office/officeart/2005/8/layout/cycle7"/>
    <dgm:cxn modelId="{D87CC637-7C9C-4449-B99B-77918D6C2AD4}" type="presOf" srcId="{A6A7438E-01D4-435C-8104-DB731BA3837E}" destId="{411079B8-1891-4EF5-BF75-BEF0F373552B}" srcOrd="0" destOrd="0" presId="urn:microsoft.com/office/officeart/2005/8/layout/cycle7"/>
    <dgm:cxn modelId="{11C45726-DA88-40AB-8B9E-A3009172FFB6}" type="presOf" srcId="{F886AB89-2565-4F5F-9E0C-9180C4FF54B0}" destId="{4F27CA85-BBDB-4321-95EB-D9687A327929}" srcOrd="0" destOrd="0" presId="urn:microsoft.com/office/officeart/2005/8/layout/cycle7"/>
    <dgm:cxn modelId="{94804C43-1A53-4ADB-8335-CA407136D34C}" type="presOf" srcId="{EBC86671-1923-4AD2-98E9-6E3A27EAED9D}" destId="{FE0A740A-FB91-427E-913E-321995579798}" srcOrd="0" destOrd="0" presId="urn:microsoft.com/office/officeart/2005/8/layout/cycle7"/>
    <dgm:cxn modelId="{C8569375-2882-4AED-86B2-C33B095336AB}" srcId="{89D50BE0-A3DD-4916-AC30-54C87099519A}" destId="{A74FE4EC-3F1B-4ED2-8AEE-74E191E6EA65}" srcOrd="2" destOrd="0" parTransId="{DE1ACF4A-FEF1-4FF5-9B09-18C012680F65}" sibTransId="{9F547799-CA92-4B38-A0FB-0C8B41F52976}"/>
    <dgm:cxn modelId="{0581A87E-9B2F-4B71-87FB-3353EA39C493}" type="presOf" srcId="{9F547799-CA92-4B38-A0FB-0C8B41F52976}" destId="{B320746E-6423-4F1E-A819-C7951B6414E0}" srcOrd="0" destOrd="0" presId="urn:microsoft.com/office/officeart/2005/8/layout/cycle7"/>
    <dgm:cxn modelId="{2E0396B9-5D9B-46ED-9655-DD003AFD1290}" type="presOf" srcId="{2CB55718-3BCE-4A51-AE30-691DEE7D39FC}" destId="{ECAB7C92-E7EF-4E20-8B3A-E714F07573AE}" srcOrd="0" destOrd="0" presId="urn:microsoft.com/office/officeart/2005/8/layout/cycle7"/>
    <dgm:cxn modelId="{31D3F84E-A61B-4576-94F8-AB2D64C17F64}" type="presOf" srcId="{F886AB89-2565-4F5F-9E0C-9180C4FF54B0}" destId="{EDF4AE11-B79D-4809-B8F3-0DFED659845B}" srcOrd="1" destOrd="0" presId="urn:microsoft.com/office/officeart/2005/8/layout/cycle7"/>
    <dgm:cxn modelId="{03B57DED-B5AB-49DE-AC41-7169170F4D58}" type="presOf" srcId="{A74FE4EC-3F1B-4ED2-8AEE-74E191E6EA65}" destId="{D7F0F50D-1F21-4359-8237-E0AEFF71E617}" srcOrd="0" destOrd="0" presId="urn:microsoft.com/office/officeart/2005/8/layout/cycle7"/>
    <dgm:cxn modelId="{47E0D974-7C95-4955-8EB3-B74CD76C8464}" type="presParOf" srcId="{17BB3AF9-FB79-4DB6-8B86-266E4485D218}" destId="{411079B8-1891-4EF5-BF75-BEF0F373552B}" srcOrd="0" destOrd="0" presId="urn:microsoft.com/office/officeart/2005/8/layout/cycle7"/>
    <dgm:cxn modelId="{FC82F0D0-3034-476D-AF44-3A67F211D16A}" type="presParOf" srcId="{17BB3AF9-FB79-4DB6-8B86-266E4485D218}" destId="{FE0A740A-FB91-427E-913E-321995579798}" srcOrd="1" destOrd="0" presId="urn:microsoft.com/office/officeart/2005/8/layout/cycle7"/>
    <dgm:cxn modelId="{B53157AA-ED40-4C8C-83BE-EB8E2551D5AE}" type="presParOf" srcId="{FE0A740A-FB91-427E-913E-321995579798}" destId="{F44B8891-8F77-4D35-A5B7-7E5F8EA8EA23}" srcOrd="0" destOrd="0" presId="urn:microsoft.com/office/officeart/2005/8/layout/cycle7"/>
    <dgm:cxn modelId="{EAA0F2F8-B090-48EA-8C24-1D001B00E554}" type="presParOf" srcId="{17BB3AF9-FB79-4DB6-8B86-266E4485D218}" destId="{ECAB7C92-E7EF-4E20-8B3A-E714F07573AE}" srcOrd="2" destOrd="0" presId="urn:microsoft.com/office/officeart/2005/8/layout/cycle7"/>
    <dgm:cxn modelId="{EA132C5C-20D1-4C98-9521-527050B32D4D}" type="presParOf" srcId="{17BB3AF9-FB79-4DB6-8B86-266E4485D218}" destId="{4F27CA85-BBDB-4321-95EB-D9687A327929}" srcOrd="3" destOrd="0" presId="urn:microsoft.com/office/officeart/2005/8/layout/cycle7"/>
    <dgm:cxn modelId="{D72EDCB3-A752-4AB8-BD2F-3A6969EE8064}" type="presParOf" srcId="{4F27CA85-BBDB-4321-95EB-D9687A327929}" destId="{EDF4AE11-B79D-4809-B8F3-0DFED659845B}" srcOrd="0" destOrd="0" presId="urn:microsoft.com/office/officeart/2005/8/layout/cycle7"/>
    <dgm:cxn modelId="{8FF4E32C-FE8C-49C3-8CC4-57481C58A13B}" type="presParOf" srcId="{17BB3AF9-FB79-4DB6-8B86-266E4485D218}" destId="{D7F0F50D-1F21-4359-8237-E0AEFF71E617}" srcOrd="4" destOrd="0" presId="urn:microsoft.com/office/officeart/2005/8/layout/cycle7"/>
    <dgm:cxn modelId="{3C4AE232-5B88-4D8B-9AA0-8D821BDCAF23}" type="presParOf" srcId="{17BB3AF9-FB79-4DB6-8B86-266E4485D218}" destId="{B320746E-6423-4F1E-A819-C7951B6414E0}" srcOrd="5" destOrd="0" presId="urn:microsoft.com/office/officeart/2005/8/layout/cycle7"/>
    <dgm:cxn modelId="{9AD22F7E-A55F-4D08-981E-D79A7A32DE56}" type="presParOf" srcId="{B320746E-6423-4F1E-A819-C7951B6414E0}" destId="{4D372E9F-4D53-4F81-87B2-A77395D2804B}" srcOrd="0" destOrd="0" presId="urn:microsoft.com/office/officeart/2005/8/layout/cycle7"/>
  </dgm:cxnLst>
  <dgm:bg/>
  <dgm:whole/>
  <dgm:extLst>
    <a:ext uri="http://schemas.microsoft.com/office/drawing/2008/diagram"/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5547D1-7D07-477A-B491-0464711C2817}" type="doc">
      <dgm:prSet loTypeId="urn:microsoft.com/office/officeart/2005/8/layout/process2" loCatId="process" qsTypeId="urn:microsoft.com/office/officeart/2005/8/quickstyle/simple1#7" qsCatId="simple" csTypeId="urn:microsoft.com/office/officeart/2005/8/colors/accent1_2#7" csCatId="accent1" phldr="1"/>
      <dgm:spPr/>
    </dgm:pt>
    <dgm:pt modelId="{DA301079-C74A-4153-B000-115B2CBA1C04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Kick-Off Full Day Interactive Training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BDC64537-9B9D-43B9-8949-55BE5B2E3EDA}" type="parTrans" cxnId="{55D47D80-B5C5-478F-B2EA-E8B15B884AF8}">
      <dgm:prSet/>
      <dgm:spPr/>
      <dgm:t>
        <a:bodyPr/>
        <a:lstStyle/>
        <a:p>
          <a:endParaRPr lang="en-US"/>
        </a:p>
      </dgm:t>
    </dgm:pt>
    <dgm:pt modelId="{53626AF9-656C-4F16-9682-0D5F34490C43}" type="sibTrans" cxnId="{55D47D80-B5C5-478F-B2EA-E8B15B884AF8}">
      <dgm:prSet/>
      <dgm:spPr>
        <a:solidFill>
          <a:srgbClr val="F99D31">
            <a:alpha val="39000"/>
          </a:srgbClr>
        </a:solidFill>
      </dgm:spPr>
      <dgm:t>
        <a:bodyPr/>
        <a:lstStyle/>
        <a:p>
          <a:endParaRPr lang="en-US"/>
        </a:p>
      </dgm:t>
    </dgm:pt>
    <dgm:pt modelId="{EDEEF715-220A-4793-972A-F0D5FAF9D651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Bozzuto Social Media Guidebook &amp; Reference Materials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9B4769CC-F12D-4F85-AE64-7B46A2FC7804}" type="parTrans" cxnId="{0BFD9EF6-2089-4BE7-AA4D-65F3983F1411}">
      <dgm:prSet/>
      <dgm:spPr/>
      <dgm:t>
        <a:bodyPr/>
        <a:lstStyle/>
        <a:p>
          <a:endParaRPr lang="en-US"/>
        </a:p>
      </dgm:t>
    </dgm:pt>
    <dgm:pt modelId="{3C4372B1-A618-4805-BDAA-788CFDBC6D06}" type="sibTrans" cxnId="{0BFD9EF6-2089-4BE7-AA4D-65F3983F1411}">
      <dgm:prSet/>
      <dgm:spPr>
        <a:solidFill>
          <a:srgbClr val="F99D31">
            <a:alpha val="39000"/>
          </a:srgbClr>
        </a:solidFill>
      </dgm:spPr>
      <dgm:t>
        <a:bodyPr/>
        <a:lstStyle/>
        <a:p>
          <a:endParaRPr lang="en-US"/>
        </a:p>
      </dgm:t>
    </dgm:pt>
    <dgm:pt modelId="{19C41286-4010-4E39-82A8-8454E1637474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Ongoing Training Sessions and Education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5B19CC93-6133-428F-A6C0-C698DBDF8AE2}" type="parTrans" cxnId="{1D8CF74F-4217-4F7D-829D-574E037CB772}">
      <dgm:prSet/>
      <dgm:spPr/>
      <dgm:t>
        <a:bodyPr/>
        <a:lstStyle/>
        <a:p>
          <a:endParaRPr lang="en-US"/>
        </a:p>
      </dgm:t>
    </dgm:pt>
    <dgm:pt modelId="{D58B4473-0ABE-4D18-AB9D-B9E22CE16D49}" type="sibTrans" cxnId="{1D8CF74F-4217-4F7D-829D-574E037CB772}">
      <dgm:prSet/>
      <dgm:spPr/>
      <dgm:t>
        <a:bodyPr/>
        <a:lstStyle/>
        <a:p>
          <a:endParaRPr lang="en-US"/>
        </a:p>
      </dgm:t>
    </dgm:pt>
    <dgm:pt modelId="{0D089742-1920-463C-998C-03D52FDEAA4C}" type="pres">
      <dgm:prSet presAssocID="{075547D1-7D07-477A-B491-0464711C2817}" presName="linearFlow" presStyleCnt="0">
        <dgm:presLayoutVars>
          <dgm:resizeHandles val="exact"/>
        </dgm:presLayoutVars>
      </dgm:prSet>
      <dgm:spPr/>
    </dgm:pt>
    <dgm:pt modelId="{DE3F379D-FE6D-420C-A0D4-86FE0C733FBB}" type="pres">
      <dgm:prSet presAssocID="{DA301079-C74A-4153-B000-115B2CBA1C0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AC743-94F4-41B8-9534-7DFEFB76552A}" type="pres">
      <dgm:prSet presAssocID="{53626AF9-656C-4F16-9682-0D5F34490C43}" presName="sibTrans" presStyleLbl="sibTrans2D1" presStyleIdx="0" presStyleCnt="2"/>
      <dgm:spPr/>
      <dgm:t>
        <a:bodyPr/>
        <a:lstStyle/>
        <a:p>
          <a:endParaRPr lang="en-US"/>
        </a:p>
      </dgm:t>
    </dgm:pt>
    <dgm:pt modelId="{18AC217E-53B4-4862-80BD-E2FB25DA7034}" type="pres">
      <dgm:prSet presAssocID="{53626AF9-656C-4F16-9682-0D5F34490C43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64AF421-43CA-47C6-ABA4-2E36FBF0806C}" type="pres">
      <dgm:prSet presAssocID="{EDEEF715-220A-4793-972A-F0D5FAF9D65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A6E638-FC28-48AE-A5D6-12D95EC89045}" type="pres">
      <dgm:prSet presAssocID="{3C4372B1-A618-4805-BDAA-788CFDBC6D06}" presName="sibTrans" presStyleLbl="sibTrans2D1" presStyleIdx="1" presStyleCnt="2"/>
      <dgm:spPr/>
      <dgm:t>
        <a:bodyPr/>
        <a:lstStyle/>
        <a:p>
          <a:endParaRPr lang="en-US"/>
        </a:p>
      </dgm:t>
    </dgm:pt>
    <dgm:pt modelId="{822568CC-54B8-4C77-BA2A-80DDF24BCFDB}" type="pres">
      <dgm:prSet presAssocID="{3C4372B1-A618-4805-BDAA-788CFDBC6D06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97719EC2-76FE-41CB-A1B6-E409D9648D9B}" type="pres">
      <dgm:prSet presAssocID="{19C41286-4010-4E39-82A8-8454E163747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AAC81B1-BE73-41CD-8642-63F9BA1A3AE3}" type="presOf" srcId="{DA301079-C74A-4153-B000-115B2CBA1C04}" destId="{DE3F379D-FE6D-420C-A0D4-86FE0C733FBB}" srcOrd="0" destOrd="0" presId="urn:microsoft.com/office/officeart/2005/8/layout/process2"/>
    <dgm:cxn modelId="{0BFD9EF6-2089-4BE7-AA4D-65F3983F1411}" srcId="{075547D1-7D07-477A-B491-0464711C2817}" destId="{EDEEF715-220A-4793-972A-F0D5FAF9D651}" srcOrd="1" destOrd="0" parTransId="{9B4769CC-F12D-4F85-AE64-7B46A2FC7804}" sibTransId="{3C4372B1-A618-4805-BDAA-788CFDBC6D06}"/>
    <dgm:cxn modelId="{06416EC2-3475-4282-A416-2C721EF09AF0}" type="presOf" srcId="{53626AF9-656C-4F16-9682-0D5F34490C43}" destId="{5F0AC743-94F4-41B8-9534-7DFEFB76552A}" srcOrd="0" destOrd="0" presId="urn:microsoft.com/office/officeart/2005/8/layout/process2"/>
    <dgm:cxn modelId="{3486A30C-59EB-49C4-AD77-19419C2D7D89}" type="presOf" srcId="{19C41286-4010-4E39-82A8-8454E1637474}" destId="{97719EC2-76FE-41CB-A1B6-E409D9648D9B}" srcOrd="0" destOrd="0" presId="urn:microsoft.com/office/officeart/2005/8/layout/process2"/>
    <dgm:cxn modelId="{20B340C0-2D7A-4E69-BE2D-5F874B1C16D0}" type="presOf" srcId="{3C4372B1-A618-4805-BDAA-788CFDBC6D06}" destId="{79A6E638-FC28-48AE-A5D6-12D95EC89045}" srcOrd="0" destOrd="0" presId="urn:microsoft.com/office/officeart/2005/8/layout/process2"/>
    <dgm:cxn modelId="{1D8CF74F-4217-4F7D-829D-574E037CB772}" srcId="{075547D1-7D07-477A-B491-0464711C2817}" destId="{19C41286-4010-4E39-82A8-8454E1637474}" srcOrd="2" destOrd="0" parTransId="{5B19CC93-6133-428F-A6C0-C698DBDF8AE2}" sibTransId="{D58B4473-0ABE-4D18-AB9D-B9E22CE16D49}"/>
    <dgm:cxn modelId="{55D47D80-B5C5-478F-B2EA-E8B15B884AF8}" srcId="{075547D1-7D07-477A-B491-0464711C2817}" destId="{DA301079-C74A-4153-B000-115B2CBA1C04}" srcOrd="0" destOrd="0" parTransId="{BDC64537-9B9D-43B9-8949-55BE5B2E3EDA}" sibTransId="{53626AF9-656C-4F16-9682-0D5F34490C43}"/>
    <dgm:cxn modelId="{9DB2CB7C-74B9-43DB-9129-B19C8039F46C}" type="presOf" srcId="{53626AF9-656C-4F16-9682-0D5F34490C43}" destId="{18AC217E-53B4-4862-80BD-E2FB25DA7034}" srcOrd="1" destOrd="0" presId="urn:microsoft.com/office/officeart/2005/8/layout/process2"/>
    <dgm:cxn modelId="{82024469-CE78-4811-83AB-168C08950D46}" type="presOf" srcId="{EDEEF715-220A-4793-972A-F0D5FAF9D651}" destId="{F64AF421-43CA-47C6-ABA4-2E36FBF0806C}" srcOrd="0" destOrd="0" presId="urn:microsoft.com/office/officeart/2005/8/layout/process2"/>
    <dgm:cxn modelId="{890BA0FA-8FAC-4DC6-8A60-0C1DAF94427F}" type="presOf" srcId="{3C4372B1-A618-4805-BDAA-788CFDBC6D06}" destId="{822568CC-54B8-4C77-BA2A-80DDF24BCFDB}" srcOrd="1" destOrd="0" presId="urn:microsoft.com/office/officeart/2005/8/layout/process2"/>
    <dgm:cxn modelId="{E53FB038-353D-47FF-B33D-1F0012E5A24E}" type="presOf" srcId="{075547D1-7D07-477A-B491-0464711C2817}" destId="{0D089742-1920-463C-998C-03D52FDEAA4C}" srcOrd="0" destOrd="0" presId="urn:microsoft.com/office/officeart/2005/8/layout/process2"/>
    <dgm:cxn modelId="{BBF19207-C16C-4875-B342-757DE4A7A25D}" type="presParOf" srcId="{0D089742-1920-463C-998C-03D52FDEAA4C}" destId="{DE3F379D-FE6D-420C-A0D4-86FE0C733FBB}" srcOrd="0" destOrd="0" presId="urn:microsoft.com/office/officeart/2005/8/layout/process2"/>
    <dgm:cxn modelId="{17D1B7CB-877E-48D9-960D-60DC8871E373}" type="presParOf" srcId="{0D089742-1920-463C-998C-03D52FDEAA4C}" destId="{5F0AC743-94F4-41B8-9534-7DFEFB76552A}" srcOrd="1" destOrd="0" presId="urn:microsoft.com/office/officeart/2005/8/layout/process2"/>
    <dgm:cxn modelId="{59E68804-6A56-4335-AD8A-67E134C8F882}" type="presParOf" srcId="{5F0AC743-94F4-41B8-9534-7DFEFB76552A}" destId="{18AC217E-53B4-4862-80BD-E2FB25DA7034}" srcOrd="0" destOrd="0" presId="urn:microsoft.com/office/officeart/2005/8/layout/process2"/>
    <dgm:cxn modelId="{A0731513-95FB-46A7-B67A-D23A2EEDE379}" type="presParOf" srcId="{0D089742-1920-463C-998C-03D52FDEAA4C}" destId="{F64AF421-43CA-47C6-ABA4-2E36FBF0806C}" srcOrd="2" destOrd="0" presId="urn:microsoft.com/office/officeart/2005/8/layout/process2"/>
    <dgm:cxn modelId="{4939B7AC-97C0-4782-AF9E-91C4B5533E94}" type="presParOf" srcId="{0D089742-1920-463C-998C-03D52FDEAA4C}" destId="{79A6E638-FC28-48AE-A5D6-12D95EC89045}" srcOrd="3" destOrd="0" presId="urn:microsoft.com/office/officeart/2005/8/layout/process2"/>
    <dgm:cxn modelId="{FE6E6684-315A-4C48-B2F2-83E16F4F3A6A}" type="presParOf" srcId="{79A6E638-FC28-48AE-A5D6-12D95EC89045}" destId="{822568CC-54B8-4C77-BA2A-80DDF24BCFDB}" srcOrd="0" destOrd="0" presId="urn:microsoft.com/office/officeart/2005/8/layout/process2"/>
    <dgm:cxn modelId="{326BBA18-18BF-415E-B1FF-86F9E8D3CADD}" type="presParOf" srcId="{0D089742-1920-463C-998C-03D52FDEAA4C}" destId="{97719EC2-76FE-41CB-A1B6-E409D9648D9B}" srcOrd="4" destOrd="0" presId="urn:microsoft.com/office/officeart/2005/8/layout/process2"/>
  </dgm:cxnLst>
  <dgm:bg/>
  <dgm:whole/>
  <dgm:extLst>
    <a:ext uri="http://schemas.microsoft.com/office/drawing/2008/diagram"/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5547D1-7D07-477A-B491-0464711C2817}" type="doc">
      <dgm:prSet loTypeId="urn:microsoft.com/office/officeart/2005/8/layout/process2" loCatId="process" qsTypeId="urn:microsoft.com/office/officeart/2005/8/quickstyle/simple1#8" qsCatId="simple" csTypeId="urn:microsoft.com/office/officeart/2005/8/colors/accent1_2#8" csCatId="accent1" phldr="1"/>
      <dgm:spPr/>
    </dgm:pt>
    <dgm:pt modelId="{DA301079-C74A-4153-B000-115B2CBA1C04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Monthly top BCs in sales reports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BDC64537-9B9D-43B9-8949-55BE5B2E3EDA}" type="parTrans" cxnId="{55D47D80-B5C5-478F-B2EA-E8B15B884AF8}">
      <dgm:prSet/>
      <dgm:spPr/>
      <dgm:t>
        <a:bodyPr/>
        <a:lstStyle/>
        <a:p>
          <a:endParaRPr lang="en-US"/>
        </a:p>
      </dgm:t>
    </dgm:pt>
    <dgm:pt modelId="{53626AF9-656C-4F16-9682-0D5F34490C43}" type="sibTrans" cxnId="{55D47D80-B5C5-478F-B2EA-E8B15B884AF8}">
      <dgm:prSet/>
      <dgm:spPr>
        <a:solidFill>
          <a:srgbClr val="F99D31">
            <a:alpha val="40000"/>
          </a:srgbClr>
        </a:solidFill>
      </dgm:spPr>
      <dgm:t>
        <a:bodyPr/>
        <a:lstStyle/>
        <a:p>
          <a:endParaRPr lang="en-US"/>
        </a:p>
      </dgm:t>
    </dgm:pt>
    <dgm:pt modelId="{EDEEF715-220A-4793-972A-F0D5FAF9D651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BCs of the year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9B4769CC-F12D-4F85-AE64-7B46A2FC7804}" type="parTrans" cxnId="{0BFD9EF6-2089-4BE7-AA4D-65F3983F1411}">
      <dgm:prSet/>
      <dgm:spPr/>
      <dgm:t>
        <a:bodyPr/>
        <a:lstStyle/>
        <a:p>
          <a:endParaRPr lang="en-US"/>
        </a:p>
      </dgm:t>
    </dgm:pt>
    <dgm:pt modelId="{3C4372B1-A618-4805-BDAA-788CFDBC6D06}" type="sibTrans" cxnId="{0BFD9EF6-2089-4BE7-AA4D-65F3983F1411}">
      <dgm:prSet/>
      <dgm:spPr>
        <a:solidFill>
          <a:srgbClr val="F99D31">
            <a:alpha val="40000"/>
          </a:srgbClr>
        </a:solidFill>
      </dgm:spPr>
      <dgm:t>
        <a:bodyPr/>
        <a:lstStyle/>
        <a:p>
          <a:endParaRPr lang="en-US"/>
        </a:p>
      </dgm:t>
    </dgm:pt>
    <dgm:pt modelId="{19C41286-4010-4E39-82A8-8454E1637474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Additional ongoing training with expert staff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5B19CC93-6133-428F-A6C0-C698DBDF8AE2}" type="parTrans" cxnId="{1D8CF74F-4217-4F7D-829D-574E037CB772}">
      <dgm:prSet/>
      <dgm:spPr/>
      <dgm:t>
        <a:bodyPr/>
        <a:lstStyle/>
        <a:p>
          <a:endParaRPr lang="en-US"/>
        </a:p>
      </dgm:t>
    </dgm:pt>
    <dgm:pt modelId="{D58B4473-0ABE-4D18-AB9D-B9E22CE16D49}" type="sibTrans" cxnId="{1D8CF74F-4217-4F7D-829D-574E037CB772}">
      <dgm:prSet/>
      <dgm:spPr/>
      <dgm:t>
        <a:bodyPr/>
        <a:lstStyle/>
        <a:p>
          <a:endParaRPr lang="en-US"/>
        </a:p>
      </dgm:t>
    </dgm:pt>
    <dgm:pt modelId="{A94488BC-B69D-3D44-A4E5-EDAF26B32BF8}">
      <dgm:prSet phldrT="[Text]"/>
      <dgm:spPr>
        <a:solidFill>
          <a:srgbClr val="F99D31"/>
        </a:solidFill>
      </dgm:spPr>
      <dgm:t>
        <a:bodyPr/>
        <a:lstStyle/>
        <a:p>
          <a:r>
            <a:rPr lang="en-US" dirty="0" smtClean="0">
              <a:solidFill>
                <a:srgbClr val="7D0040"/>
              </a:solidFill>
              <a:latin typeface="Calibri"/>
              <a:cs typeface="Calibri"/>
            </a:rPr>
            <a:t>Add BC title on business cards and signature</a:t>
          </a:r>
          <a:endParaRPr lang="en-US" dirty="0">
            <a:solidFill>
              <a:srgbClr val="7D0040"/>
            </a:solidFill>
            <a:latin typeface="Calibri"/>
            <a:cs typeface="Calibri"/>
          </a:endParaRPr>
        </a:p>
      </dgm:t>
    </dgm:pt>
    <dgm:pt modelId="{1728F770-0521-534D-A0AA-2F4A2840B7F0}" type="parTrans" cxnId="{279684C2-6ABA-934C-8C4D-C9EE445318A7}">
      <dgm:prSet/>
      <dgm:spPr/>
      <dgm:t>
        <a:bodyPr/>
        <a:lstStyle/>
        <a:p>
          <a:endParaRPr lang="en-US"/>
        </a:p>
      </dgm:t>
    </dgm:pt>
    <dgm:pt modelId="{216AA76F-3E17-3447-AB5D-E1CED4F0B425}" type="sibTrans" cxnId="{279684C2-6ABA-934C-8C4D-C9EE445318A7}">
      <dgm:prSet/>
      <dgm:spPr>
        <a:solidFill>
          <a:srgbClr val="F99D31">
            <a:alpha val="39000"/>
          </a:srgbClr>
        </a:solidFill>
      </dgm:spPr>
      <dgm:t>
        <a:bodyPr/>
        <a:lstStyle/>
        <a:p>
          <a:endParaRPr lang="en-US" dirty="0"/>
        </a:p>
      </dgm:t>
    </dgm:pt>
    <dgm:pt modelId="{0D089742-1920-463C-998C-03D52FDEAA4C}" type="pres">
      <dgm:prSet presAssocID="{075547D1-7D07-477A-B491-0464711C2817}" presName="linearFlow" presStyleCnt="0">
        <dgm:presLayoutVars>
          <dgm:resizeHandles val="exact"/>
        </dgm:presLayoutVars>
      </dgm:prSet>
      <dgm:spPr/>
    </dgm:pt>
    <dgm:pt modelId="{DE3F379D-FE6D-420C-A0D4-86FE0C733FBB}" type="pres">
      <dgm:prSet presAssocID="{DA301079-C74A-4153-B000-115B2CBA1C0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AC743-94F4-41B8-9534-7DFEFB76552A}" type="pres">
      <dgm:prSet presAssocID="{53626AF9-656C-4F16-9682-0D5F34490C43}" presName="sibTrans" presStyleLbl="sibTrans2D1" presStyleIdx="0" presStyleCnt="3"/>
      <dgm:spPr/>
      <dgm:t>
        <a:bodyPr/>
        <a:lstStyle/>
        <a:p>
          <a:endParaRPr lang="en-US"/>
        </a:p>
      </dgm:t>
    </dgm:pt>
    <dgm:pt modelId="{18AC217E-53B4-4862-80BD-E2FB25DA7034}" type="pres">
      <dgm:prSet presAssocID="{53626AF9-656C-4F16-9682-0D5F34490C43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C26A1F5C-7F5B-E240-9AC4-5FEEA982597B}" type="pres">
      <dgm:prSet presAssocID="{A94488BC-B69D-3D44-A4E5-EDAF26B32BF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7602E3-5CDC-7743-BB59-89588CC7021E}" type="pres">
      <dgm:prSet presAssocID="{216AA76F-3E17-3447-AB5D-E1CED4F0B425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BAA5048-2584-524E-964A-2E927AD22E3D}" type="pres">
      <dgm:prSet presAssocID="{216AA76F-3E17-3447-AB5D-E1CED4F0B425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F64AF421-43CA-47C6-ABA4-2E36FBF0806C}" type="pres">
      <dgm:prSet presAssocID="{EDEEF715-220A-4793-972A-F0D5FAF9D65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A6E638-FC28-48AE-A5D6-12D95EC89045}" type="pres">
      <dgm:prSet presAssocID="{3C4372B1-A618-4805-BDAA-788CFDBC6D0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822568CC-54B8-4C77-BA2A-80DDF24BCFDB}" type="pres">
      <dgm:prSet presAssocID="{3C4372B1-A618-4805-BDAA-788CFDBC6D06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97719EC2-76FE-41CB-A1B6-E409D9648D9B}" type="pres">
      <dgm:prSet presAssocID="{19C41286-4010-4E39-82A8-8454E163747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A3DEEA-89A6-4C4B-8F13-82F6BCD54A59}" type="presOf" srcId="{53626AF9-656C-4F16-9682-0D5F34490C43}" destId="{18AC217E-53B4-4862-80BD-E2FB25DA7034}" srcOrd="1" destOrd="0" presId="urn:microsoft.com/office/officeart/2005/8/layout/process2"/>
    <dgm:cxn modelId="{279684C2-6ABA-934C-8C4D-C9EE445318A7}" srcId="{075547D1-7D07-477A-B491-0464711C2817}" destId="{A94488BC-B69D-3D44-A4E5-EDAF26B32BF8}" srcOrd="1" destOrd="0" parTransId="{1728F770-0521-534D-A0AA-2F4A2840B7F0}" sibTransId="{216AA76F-3E17-3447-AB5D-E1CED4F0B425}"/>
    <dgm:cxn modelId="{56ABAB8A-A863-4F4A-8A6F-D2C559350D57}" type="presOf" srcId="{53626AF9-656C-4F16-9682-0D5F34490C43}" destId="{5F0AC743-94F4-41B8-9534-7DFEFB76552A}" srcOrd="0" destOrd="0" presId="urn:microsoft.com/office/officeart/2005/8/layout/process2"/>
    <dgm:cxn modelId="{0BFD9EF6-2089-4BE7-AA4D-65F3983F1411}" srcId="{075547D1-7D07-477A-B491-0464711C2817}" destId="{EDEEF715-220A-4793-972A-F0D5FAF9D651}" srcOrd="2" destOrd="0" parTransId="{9B4769CC-F12D-4F85-AE64-7B46A2FC7804}" sibTransId="{3C4372B1-A618-4805-BDAA-788CFDBC6D06}"/>
    <dgm:cxn modelId="{94901CF2-A754-0144-85B1-D2697C3F03CD}" type="presOf" srcId="{216AA76F-3E17-3447-AB5D-E1CED4F0B425}" destId="{EBAA5048-2584-524E-964A-2E927AD22E3D}" srcOrd="1" destOrd="0" presId="urn:microsoft.com/office/officeart/2005/8/layout/process2"/>
    <dgm:cxn modelId="{CB2AA952-40D3-4E16-A1E0-0431B6DB2C22}" type="presOf" srcId="{3C4372B1-A618-4805-BDAA-788CFDBC6D06}" destId="{822568CC-54B8-4C77-BA2A-80DDF24BCFDB}" srcOrd="1" destOrd="0" presId="urn:microsoft.com/office/officeart/2005/8/layout/process2"/>
    <dgm:cxn modelId="{3AA09B39-9C88-427E-A412-B402E5099EDE}" type="presOf" srcId="{19C41286-4010-4E39-82A8-8454E1637474}" destId="{97719EC2-76FE-41CB-A1B6-E409D9648D9B}" srcOrd="0" destOrd="0" presId="urn:microsoft.com/office/officeart/2005/8/layout/process2"/>
    <dgm:cxn modelId="{67742465-46F7-4D85-8158-72C4C552F6FD}" type="presOf" srcId="{3C4372B1-A618-4805-BDAA-788CFDBC6D06}" destId="{79A6E638-FC28-48AE-A5D6-12D95EC89045}" srcOrd="0" destOrd="0" presId="urn:microsoft.com/office/officeart/2005/8/layout/process2"/>
    <dgm:cxn modelId="{1D8CF74F-4217-4F7D-829D-574E037CB772}" srcId="{075547D1-7D07-477A-B491-0464711C2817}" destId="{19C41286-4010-4E39-82A8-8454E1637474}" srcOrd="3" destOrd="0" parTransId="{5B19CC93-6133-428F-A6C0-C698DBDF8AE2}" sibTransId="{D58B4473-0ABE-4D18-AB9D-B9E22CE16D49}"/>
    <dgm:cxn modelId="{AA6A730C-6E1C-431D-9D26-0C4FC1AD4179}" type="presOf" srcId="{EDEEF715-220A-4793-972A-F0D5FAF9D651}" destId="{F64AF421-43CA-47C6-ABA4-2E36FBF0806C}" srcOrd="0" destOrd="0" presId="urn:microsoft.com/office/officeart/2005/8/layout/process2"/>
    <dgm:cxn modelId="{FD4A1F24-8B25-4B99-BD5B-D132A7255522}" type="presOf" srcId="{075547D1-7D07-477A-B491-0464711C2817}" destId="{0D089742-1920-463C-998C-03D52FDEAA4C}" srcOrd="0" destOrd="0" presId="urn:microsoft.com/office/officeart/2005/8/layout/process2"/>
    <dgm:cxn modelId="{55D47D80-B5C5-478F-B2EA-E8B15B884AF8}" srcId="{075547D1-7D07-477A-B491-0464711C2817}" destId="{DA301079-C74A-4153-B000-115B2CBA1C04}" srcOrd="0" destOrd="0" parTransId="{BDC64537-9B9D-43B9-8949-55BE5B2E3EDA}" sibTransId="{53626AF9-656C-4F16-9682-0D5F34490C43}"/>
    <dgm:cxn modelId="{FB37522A-7C66-6049-A82B-9D7609C322D1}" type="presOf" srcId="{216AA76F-3E17-3447-AB5D-E1CED4F0B425}" destId="{437602E3-5CDC-7743-BB59-89588CC7021E}" srcOrd="0" destOrd="0" presId="urn:microsoft.com/office/officeart/2005/8/layout/process2"/>
    <dgm:cxn modelId="{73BDE1DB-35A0-4A38-ADD4-09200D80D2CB}" type="presOf" srcId="{DA301079-C74A-4153-B000-115B2CBA1C04}" destId="{DE3F379D-FE6D-420C-A0D4-86FE0C733FBB}" srcOrd="0" destOrd="0" presId="urn:microsoft.com/office/officeart/2005/8/layout/process2"/>
    <dgm:cxn modelId="{36FC9522-43B3-B14A-9284-166361D17E12}" type="presOf" srcId="{A94488BC-B69D-3D44-A4E5-EDAF26B32BF8}" destId="{C26A1F5C-7F5B-E240-9AC4-5FEEA982597B}" srcOrd="0" destOrd="0" presId="urn:microsoft.com/office/officeart/2005/8/layout/process2"/>
    <dgm:cxn modelId="{714E18BF-D66D-4646-9943-F5CAAECF4E31}" type="presParOf" srcId="{0D089742-1920-463C-998C-03D52FDEAA4C}" destId="{DE3F379D-FE6D-420C-A0D4-86FE0C733FBB}" srcOrd="0" destOrd="0" presId="urn:microsoft.com/office/officeart/2005/8/layout/process2"/>
    <dgm:cxn modelId="{6C5F0192-4342-46DE-BD62-D5ED9AF9B3B5}" type="presParOf" srcId="{0D089742-1920-463C-998C-03D52FDEAA4C}" destId="{5F0AC743-94F4-41B8-9534-7DFEFB76552A}" srcOrd="1" destOrd="0" presId="urn:microsoft.com/office/officeart/2005/8/layout/process2"/>
    <dgm:cxn modelId="{461FFDA9-5CA5-4A6D-AA1F-9011562DACE6}" type="presParOf" srcId="{5F0AC743-94F4-41B8-9534-7DFEFB76552A}" destId="{18AC217E-53B4-4862-80BD-E2FB25DA7034}" srcOrd="0" destOrd="0" presId="urn:microsoft.com/office/officeart/2005/8/layout/process2"/>
    <dgm:cxn modelId="{EA0B673F-F6BC-324D-A3DB-4518F204DFCF}" type="presParOf" srcId="{0D089742-1920-463C-998C-03D52FDEAA4C}" destId="{C26A1F5C-7F5B-E240-9AC4-5FEEA982597B}" srcOrd="2" destOrd="0" presId="urn:microsoft.com/office/officeart/2005/8/layout/process2"/>
    <dgm:cxn modelId="{9FECF5E2-FE19-D343-AD3C-B6DB93D67C0D}" type="presParOf" srcId="{0D089742-1920-463C-998C-03D52FDEAA4C}" destId="{437602E3-5CDC-7743-BB59-89588CC7021E}" srcOrd="3" destOrd="0" presId="urn:microsoft.com/office/officeart/2005/8/layout/process2"/>
    <dgm:cxn modelId="{F4E549E2-0441-F747-AD1E-A995D5617370}" type="presParOf" srcId="{437602E3-5CDC-7743-BB59-89588CC7021E}" destId="{EBAA5048-2584-524E-964A-2E927AD22E3D}" srcOrd="0" destOrd="0" presId="urn:microsoft.com/office/officeart/2005/8/layout/process2"/>
    <dgm:cxn modelId="{E05BA6C8-E11D-4964-B1AD-0D72A316B054}" type="presParOf" srcId="{0D089742-1920-463C-998C-03D52FDEAA4C}" destId="{F64AF421-43CA-47C6-ABA4-2E36FBF0806C}" srcOrd="4" destOrd="0" presId="urn:microsoft.com/office/officeart/2005/8/layout/process2"/>
    <dgm:cxn modelId="{DA85A2B1-EB22-42D1-B8D9-911B26DF5632}" type="presParOf" srcId="{0D089742-1920-463C-998C-03D52FDEAA4C}" destId="{79A6E638-FC28-48AE-A5D6-12D95EC89045}" srcOrd="5" destOrd="0" presId="urn:microsoft.com/office/officeart/2005/8/layout/process2"/>
    <dgm:cxn modelId="{4A800BF0-8DF6-45A0-804A-C853CDA1E405}" type="presParOf" srcId="{79A6E638-FC28-48AE-A5D6-12D95EC89045}" destId="{822568CC-54B8-4C77-BA2A-80DDF24BCFDB}" srcOrd="0" destOrd="0" presId="urn:microsoft.com/office/officeart/2005/8/layout/process2"/>
    <dgm:cxn modelId="{D3740C99-3266-4175-8D33-8FE38E21E540}" type="presParOf" srcId="{0D089742-1920-463C-998C-03D52FDEAA4C}" destId="{97719EC2-76FE-41CB-A1B6-E409D9648D9B}" srcOrd="6" destOrd="0" presId="urn:microsoft.com/office/officeart/2005/8/layout/process2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A0B7D2B-EA0A-476D-A8D9-3624102BA1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EF0F71-A8AF-4BD1-8592-22E153943AB8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Which of the following have you engaged in, on an apartment community’s social networking page?</a:t>
            </a:r>
          </a:p>
          <a:p>
            <a:pPr eaLnBrk="1" hangingPunct="1"/>
            <a:r>
              <a:rPr lang="en-US" smtClean="0"/>
              <a:t>Learn about community events and activities – 46%</a:t>
            </a:r>
          </a:p>
          <a:p>
            <a:pPr eaLnBrk="1" hangingPunct="1"/>
            <a:r>
              <a:rPr lang="en-US" smtClean="0"/>
              <a:t>Provide positive feedback regarding some aspect of community – 20%</a:t>
            </a:r>
          </a:p>
          <a:p>
            <a:pPr eaLnBrk="1" hangingPunct="1"/>
            <a:r>
              <a:rPr lang="en-US" smtClean="0"/>
              <a:t>Ask a maintenance question – 12%</a:t>
            </a:r>
          </a:p>
          <a:p>
            <a:pPr eaLnBrk="1" hangingPunct="1"/>
            <a:r>
              <a:rPr lang="en-US" smtClean="0"/>
              <a:t>Provide negative feedback – 5%</a:t>
            </a:r>
          </a:p>
        </p:txBody>
      </p:sp>
      <p:sp>
        <p:nvSpPr>
          <p:cNvPr id="3379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5E169AB-F324-4065-A178-5F2B930E559E}" type="slidenum">
              <a:rPr lang="en-US" sz="1200"/>
              <a:pPr algn="r"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5D806-8178-41F0-9997-93CC58A9BB03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Property fan pages are online communities of residents and people who like the property.</a:t>
            </a:r>
          </a:p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Residents use fan pages to communicate with staff and each other.</a:t>
            </a:r>
          </a:p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Residents use fan pages to see what’s happening on and around property.</a:t>
            </a:r>
          </a:p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Fan pages help spread the word about a property and what’s happening there.</a:t>
            </a:r>
          </a:p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This leads to increase “buzz” about the property, new leads and sales.</a:t>
            </a:r>
          </a:p>
          <a:p>
            <a:pPr eaLnBrk="1" hangingPunct="1"/>
            <a:endParaRPr 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709B05-5E89-459C-8544-0A0E2B38AE64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These are the individuals who will “like” a post (which brings it to the top of News Feed) and will write positive reviews on ApartmentRatings.com and InsiderPages.com.</a:t>
            </a:r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CD77F5-18AC-4432-9E21-BEC9F96D8F14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198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A293854-6A44-481D-B660-CC3978A06D6A}" type="slidenum">
              <a:rPr lang="en-US" sz="1200"/>
              <a:pPr algn="r"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3999DAC-7E87-4108-8846-B0BC8C72A3E9}" type="slidenum">
              <a:rPr lang="en-US" sz="1200"/>
              <a:pPr algn="r"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Twitter is like a cocktail party, you chat, give advice, make connections</a:t>
            </a:r>
          </a:p>
        </p:txBody>
      </p:sp>
      <p:sp>
        <p:nvSpPr>
          <p:cNvPr id="4608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EF6000A-18CB-43CB-B40D-FF1879D81363}" type="slidenum">
              <a:rPr lang="en-US" sz="1200"/>
              <a:pPr algn="r"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Twitter is a separate channel from Facebook.</a:t>
            </a:r>
          </a:p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Twitter makes it easy for property to connect with people, groups &amp; businesses outside of residents and fans.</a:t>
            </a:r>
          </a:p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Twitter is great for generating new leads and spreading a property’s brand name.</a:t>
            </a:r>
          </a:p>
          <a:p>
            <a:pPr eaLnBrk="1" hangingPunct="1">
              <a:buFontTx/>
              <a:buChar char="•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This leads to increase “buzz” about the property, new leads and sales.</a:t>
            </a:r>
          </a:p>
          <a:p>
            <a:pPr eaLnBrk="1" hangingPunct="1"/>
            <a:endParaRPr lang="en-US" smtClean="0"/>
          </a:p>
        </p:txBody>
      </p:sp>
      <p:sp>
        <p:nvSpPr>
          <p:cNvPr id="4813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F6672AC-EE71-48E5-8BAC-E1079AC457FD}" type="slidenum">
              <a:rPr lang="en-US" sz="1200"/>
              <a:pPr algn="r"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Each tweet can have a maximum of 140 characters, including spaces. As you type, the counter in the upper-right corner counts your characters. Tweets with more than 140 characters get cut off. </a:t>
            </a:r>
          </a:p>
        </p:txBody>
      </p:sp>
      <p:sp>
        <p:nvSpPr>
          <p:cNvPr id="5222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36125EF-DEA4-4A19-AF51-FF4AC20D130F}" type="slidenum">
              <a:rPr lang="en-US" sz="1200"/>
              <a:pPr algn="r"/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/>
              <a:t>An individual message sent on Twitter. Alternatives include "post," "message," or "update."  </a:t>
            </a:r>
          </a:p>
          <a:p>
            <a:pPr eaLnBrk="1" hangingPunct="1">
              <a:buFontTx/>
              <a:buChar char="•"/>
            </a:pPr>
            <a:r>
              <a:rPr lang="en-US" i="1" smtClean="0"/>
              <a:t>Did you see that tweet about the open house this weekend? </a:t>
            </a:r>
          </a:p>
          <a:p>
            <a:pPr eaLnBrk="1" hangingPunct="1">
              <a:buFontTx/>
              <a:buChar char="•"/>
            </a:pPr>
            <a:r>
              <a:rPr lang="en-US" i="1" smtClean="0"/>
              <a:t>The Fitzgerald has been tweeting a lot about the construction on their new property. </a:t>
            </a:r>
            <a:endParaRPr lang="en-US" smtClean="0"/>
          </a:p>
        </p:txBody>
      </p:sp>
      <p:sp>
        <p:nvSpPr>
          <p:cNvPr id="5427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F2EB901-FF5D-4748-B9A2-1B487723F4BD}" type="slidenum">
              <a:rPr lang="en-US" sz="1200"/>
              <a:pPr algn="r"/>
              <a:t>21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en-US" smtClean="0"/>
              <a:t>To </a:t>
            </a:r>
            <a:r>
              <a:rPr lang="en-US" smtClean="0">
                <a:solidFill>
                  <a:srgbClr val="C00000"/>
                </a:solidFill>
              </a:rPr>
              <a:t>generate leads </a:t>
            </a:r>
            <a:r>
              <a:rPr lang="en-US" smtClean="0"/>
              <a:t>from new online channels</a:t>
            </a:r>
          </a:p>
          <a:p>
            <a:pPr marL="514350" indent="-514350" eaLnBrk="1" hangingPunct="1">
              <a:buFontTx/>
              <a:buAutoNum type="arabicPeriod"/>
            </a:pPr>
            <a:endParaRPr lang="en-US" smtClean="0"/>
          </a:p>
          <a:p>
            <a:pPr marL="514350" indent="-514350" eaLnBrk="1" hangingPunct="1">
              <a:buFontTx/>
              <a:buAutoNum type="arabicPeriod"/>
            </a:pPr>
            <a:r>
              <a:rPr lang="en-US" smtClean="0"/>
              <a:t>To extend property </a:t>
            </a:r>
            <a:r>
              <a:rPr lang="en-US" smtClean="0">
                <a:solidFill>
                  <a:srgbClr val="C00000"/>
                </a:solidFill>
              </a:rPr>
              <a:t>brand awareness</a:t>
            </a:r>
          </a:p>
          <a:p>
            <a:pPr marL="514350" indent="-514350" eaLnBrk="1" hangingPunct="1">
              <a:buFontTx/>
              <a:buAutoNum type="arabicPeriod"/>
            </a:pPr>
            <a:endParaRPr lang="en-US" smtClean="0"/>
          </a:p>
          <a:p>
            <a:pPr marL="514350" indent="-514350" eaLnBrk="1" hangingPunct="1">
              <a:buFontTx/>
              <a:buAutoNum type="arabicPeriod"/>
            </a:pPr>
            <a:r>
              <a:rPr lang="en-US" smtClean="0"/>
              <a:t>Because residents and prospects </a:t>
            </a:r>
            <a:r>
              <a:rPr lang="en-US" smtClean="0">
                <a:solidFill>
                  <a:srgbClr val="C00000"/>
                </a:solidFill>
              </a:rPr>
              <a:t>use social media now</a:t>
            </a:r>
            <a:r>
              <a:rPr lang="en-US" smtClean="0"/>
              <a:t>!</a:t>
            </a:r>
          </a:p>
          <a:p>
            <a:pPr marL="514350" indent="-514350" eaLnBrk="1" hangingPunct="1"/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96F215-CAC6-4E6E-995B-31A277977A8E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buFont typeface="Arial"/>
              <a:buChar char="•"/>
              <a:defRPr/>
            </a:pPr>
            <a:r>
              <a:rPr lang="en-US" dirty="0" smtClean="0"/>
              <a:t>Listen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What are people saying (or not saying) about your property?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Monitor conversations daily by setting up search columns for brand mentions, relevant keywords, and important lists in your HootSuite account. 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buFont typeface="Arial"/>
              <a:buChar char="•"/>
              <a:defRPr/>
            </a:pPr>
            <a:r>
              <a:rPr lang="en-US" dirty="0" smtClean="0"/>
              <a:t>Identify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Determine which Twitter profiles are influencers or "mavens" and follow them.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Who are the </a:t>
            </a:r>
            <a:r>
              <a:rPr lang="en-US" dirty="0" err="1" smtClean="0">
                <a:ea typeface="+mn-ea"/>
                <a:cs typeface="+mn-cs"/>
              </a:rPr>
              <a:t>influentials</a:t>
            </a:r>
            <a:r>
              <a:rPr lang="en-US" dirty="0" smtClean="0">
                <a:ea typeface="+mn-ea"/>
                <a:cs typeface="+mn-cs"/>
              </a:rPr>
              <a:t> following? 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Notice patterns, trends, and news that are important to your community. 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buFont typeface="Arial"/>
              <a:buChar char="•"/>
              <a:defRPr/>
            </a:pPr>
            <a:r>
              <a:rPr lang="en-US" dirty="0" smtClean="0"/>
              <a:t>Engage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Initiate conversations with mavens, but tread lightly! Start by </a:t>
            </a:r>
            <a:r>
              <a:rPr lang="en-US" dirty="0" err="1" smtClean="0">
                <a:ea typeface="+mn-ea"/>
                <a:cs typeface="+mn-cs"/>
              </a:rPr>
              <a:t>retweeting</a:t>
            </a:r>
            <a:r>
              <a:rPr lang="en-US" dirty="0" smtClean="0">
                <a:ea typeface="+mn-ea"/>
                <a:cs typeface="+mn-cs"/>
              </a:rPr>
              <a:t> their tweets, supporting their events, or answering their questions: it's a give-and-take relationship.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Share your expertise and opinions. Where can you provide a solution, insight, or humor? 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Give "behind-the-scenes" access or "did you know" company insight.  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buFont typeface="Arial"/>
              <a:buChar char="•"/>
              <a:defRPr/>
            </a:pPr>
            <a:r>
              <a:rPr lang="en-US" dirty="0" smtClean="0"/>
              <a:t>Measure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Which tweets got the most clicks?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Who </a:t>
            </a:r>
            <a:r>
              <a:rPr lang="en-US" dirty="0" err="1" smtClean="0">
                <a:ea typeface="+mn-ea"/>
                <a:cs typeface="+mn-cs"/>
              </a:rPr>
              <a:t>retweeted</a:t>
            </a:r>
            <a:r>
              <a:rPr lang="en-US" dirty="0" smtClean="0">
                <a:ea typeface="+mn-ea"/>
                <a:cs typeface="+mn-cs"/>
              </a:rPr>
              <a:t> my tweets and why? 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Find a way to turn your insights into a strategy. </a:t>
            </a:r>
            <a:endParaRPr lang="en-US" dirty="0">
              <a:cs typeface="+mn-cs"/>
            </a:endParaRPr>
          </a:p>
        </p:txBody>
      </p:sp>
      <p:sp>
        <p:nvSpPr>
          <p:cNvPr id="5632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C2AA4E4-472B-4FD3-B98E-361FAE28EFBD}" type="slidenum">
              <a:rPr lang="en-US" sz="1200"/>
              <a:pPr algn="r"/>
              <a:t>22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Enter sweepstakes of nearby personalities</a:t>
            </a:r>
          </a:p>
          <a:p>
            <a:pPr eaLnBrk="1" hangingPunct="1"/>
            <a:r>
              <a:rPr lang="en-US" smtClean="0"/>
              <a:t>Encourage nearby personalities to enter our sweepstakes</a:t>
            </a: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930E2-AE60-436D-BE6A-0DFE566BC8F5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Retweet free zoo tickets</a:t>
            </a:r>
          </a:p>
          <a:p>
            <a:pPr eaLnBrk="1" hangingPunct="1"/>
            <a:r>
              <a:rPr lang="en-US" smtClean="0"/>
              <a:t>Mention local businesses</a:t>
            </a:r>
          </a:p>
          <a:p>
            <a:pPr eaLnBrk="1" hangingPunct="1"/>
            <a:r>
              <a:rPr lang="en-US" smtClean="0"/>
              <a:t>Retweet parties</a:t>
            </a:r>
          </a:p>
          <a:p>
            <a:pPr eaLnBrk="1" hangingPunct="1"/>
            <a:r>
              <a:rPr lang="en-US" smtClean="0"/>
              <a:t>Quick comment in front of RT</a:t>
            </a:r>
          </a:p>
        </p:txBody>
      </p:sp>
      <p:sp>
        <p:nvSpPr>
          <p:cNvPr id="6041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086EB81-DEC3-495A-B836-1118D2801187}" type="slidenum">
              <a:rPr lang="en-US" sz="1200"/>
              <a:pPr algn="r"/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93432F-D4FA-4431-AC41-F3C04E35D89A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7E04D1-389B-4FD5-B6F0-EE327BA64A2A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3A8B11-DB16-4E44-A76B-5E3855BE32C9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123391-84A9-4B91-A5CE-4FAB66F5A106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708B8E-B856-4BE8-9B07-5F8CD1579207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47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47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AF386-E602-4E83-AC66-AF42CC6C4CAD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Build brand awareness of properties online and offline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Get people to visit the property (lead generation)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Create community around property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Listen - Learn - Respond to what people are saying (or not saying)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Integrate offline community &amp; resident communications efforts with online channels. All current promotions should be included.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Create active communication channel with residents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Create useful resource for community and residents</a:t>
            </a:r>
          </a:p>
          <a:p>
            <a:pPr marL="342900" indent="-342900" eaLnBrk="1" hangingPunct="1"/>
            <a:endParaRPr lang="en-US" smtClean="0"/>
          </a:p>
        </p:txBody>
      </p:sp>
      <p:sp>
        <p:nvSpPr>
          <p:cNvPr id="768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DF021-9299-4071-AFAE-1887F5AB2D56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945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4B8A3C6-FA8F-4559-9B01-71AB89F3E3D4}" type="slidenum">
              <a:rPr lang="en-US" sz="1200"/>
              <a:pPr algn="r"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Build brand awareness of properties online and offline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Get people to visit the property (lead generation)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Create community around property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Listen - Learn - Respond to what people are saying (or not saying)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Integrate offline community &amp; resident communications efforts with online channels. All current promotions should be included.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Create active communication channel with residents</a:t>
            </a:r>
          </a:p>
          <a:p>
            <a:pPr marL="342900" indent="-342900" eaLnBrk="1" hangingPunct="1">
              <a:buFont typeface="Calibri" pitchFamily="34" charset="0"/>
              <a:buAutoNum type="arabicPeriod"/>
            </a:pPr>
            <a:r>
              <a:rPr lang="en-US" smtClean="0">
                <a:solidFill>
                  <a:schemeClr val="bg2"/>
                </a:solidFill>
                <a:latin typeface="Calibri" pitchFamily="34" charset="0"/>
              </a:rPr>
              <a:t>Create useful resource for community and residents</a:t>
            </a:r>
          </a:p>
          <a:p>
            <a:pPr marL="342900" indent="-342900" eaLnBrk="1" hangingPunct="1"/>
            <a:endParaRPr lang="en-US" smtClean="0"/>
          </a:p>
        </p:txBody>
      </p:sp>
      <p:sp>
        <p:nvSpPr>
          <p:cNvPr id="788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3927656-6599-44DB-8007-E93B2ECD968F}" type="slidenum">
              <a:rPr lang="en-US" sz="1200"/>
              <a:pPr algn="r"/>
              <a:t>34</a:t>
            </a:fld>
            <a:endParaRPr 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08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Manage Property Accounts</a:t>
            </a:r>
          </a:p>
          <a:p>
            <a:pPr eaLnBrk="1" hangingPunct="1">
              <a:buFontTx/>
              <a:buChar char="-"/>
            </a:pPr>
            <a:r>
              <a:rPr lang="en-US" smtClean="0"/>
              <a:t>Respond to Prospects and Residents</a:t>
            </a:r>
          </a:p>
          <a:p>
            <a:pPr eaLnBrk="1" hangingPunct="1">
              <a:buFontTx/>
              <a:buChar char="-"/>
            </a:pPr>
            <a:r>
              <a:rPr lang="en-US" smtClean="0"/>
              <a:t>Monitor activity and reporting</a:t>
            </a:r>
          </a:p>
          <a:p>
            <a:pPr eaLnBrk="1" hangingPunct="1">
              <a:buFontTx/>
              <a:buChar char="-"/>
            </a:pPr>
            <a:r>
              <a:rPr lang="en-US" smtClean="0"/>
              <a:t>Report and handle service issues</a:t>
            </a:r>
          </a:p>
          <a:p>
            <a:pPr eaLnBrk="1" hangingPunct="1">
              <a:buFontTx/>
              <a:buChar char="-"/>
            </a:pPr>
            <a:r>
              <a:rPr lang="en-US" smtClean="0"/>
              <a:t>Train property staff</a:t>
            </a:r>
          </a:p>
        </p:txBody>
      </p:sp>
      <p:sp>
        <p:nvSpPr>
          <p:cNvPr id="808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464FE-AEF1-4587-9DAC-C2DDEC4B3D9F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Training</a:t>
            </a:r>
          </a:p>
          <a:p>
            <a:pPr eaLnBrk="1" hangingPunct="1"/>
            <a:r>
              <a:rPr lang="en-US" smtClean="0"/>
              <a:t>Incentives</a:t>
            </a:r>
          </a:p>
          <a:p>
            <a:pPr eaLnBrk="1" hangingPunct="1"/>
            <a:r>
              <a:rPr lang="en-US" smtClean="0"/>
              <a:t>Tools</a:t>
            </a:r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EFC0A9-2B03-4C7D-9399-382EE5F26074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Kick-Off Full Day Interactive Training</a:t>
            </a:r>
          </a:p>
          <a:p>
            <a:pPr eaLnBrk="1" hangingPunct="1"/>
            <a:r>
              <a:rPr lang="en-US" smtClean="0"/>
              <a:t>Bozzuto Social Media Guidebook and Reference Materials</a:t>
            </a:r>
          </a:p>
          <a:p>
            <a:pPr eaLnBrk="1" hangingPunct="1"/>
            <a:r>
              <a:rPr lang="en-US" smtClean="0"/>
              <a:t>Ongoing Training Sessions and Education</a:t>
            </a:r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3CD1B5-75C5-4855-9772-CDB398D113F9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/>
              <a:t>What's in it for the residents, fans and followers? 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Don't speak to audience through canned messages such as Availability, stopping by the leasing office etc. Introduce value, insight and direction with each engagement.</a:t>
            </a:r>
          </a:p>
        </p:txBody>
      </p:sp>
      <p:sp>
        <p:nvSpPr>
          <p:cNvPr id="8806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42EE063-67DF-4A14-876B-B50A1D1FEA59}" type="slidenum">
              <a:rPr lang="en-US" sz="1200"/>
              <a:pPr algn="r"/>
              <a:t>39</a:t>
            </a:fld>
            <a:endParaRPr 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/>
              <a:t>Avoid Twitter "suggestions." 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Find a way to get fans and followers legitimately and refrain from being sneaky. </a:t>
            </a:r>
          </a:p>
        </p:txBody>
      </p:sp>
      <p:sp>
        <p:nvSpPr>
          <p:cNvPr id="9011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FBEAFC2-1CF6-49BA-A276-79199D83D876}" type="slidenum">
              <a:rPr lang="en-US" sz="1200"/>
              <a:pPr algn="r"/>
              <a:t>40</a:t>
            </a:fld>
            <a:endParaRPr 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/>
              <a:t>It's okay to setup tweets to roll out while you're on vacation, but think long and hard before automating an entire feed to your Twitter account. Be personally engaging rather than a robot.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Twitter and Facebook have different audiences, so your updates should be different too</a:t>
            </a:r>
          </a:p>
        </p:txBody>
      </p:sp>
      <p:sp>
        <p:nvSpPr>
          <p:cNvPr id="9216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D9F3C19-5AD6-4A29-97E7-E81BD7258FB7}" type="slidenum">
              <a:rPr lang="en-US" sz="1200"/>
              <a:pPr algn="r"/>
              <a:t>41</a:t>
            </a:fld>
            <a:endParaRPr 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/>
              <a:t>If you're participating in a series of @replies, don't wait too long before responding. People expect a quick answer to their @reply. 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If someone comments on your fan page wall post, make sure to reply with an answer or a simple "thank you."  </a:t>
            </a:r>
          </a:p>
        </p:txBody>
      </p:sp>
      <p:sp>
        <p:nvSpPr>
          <p:cNvPr id="9421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4FA6E55-6D3C-4E46-A1FC-488F64BDD80B}" type="slidenum">
              <a:rPr lang="en-US" sz="1200"/>
              <a:pPr algn="r"/>
              <a:t>42</a:t>
            </a:fld>
            <a:endParaRPr lang="en-US" sz="120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KISS (Keep It Short &amp; Simple)</a:t>
            </a:r>
          </a:p>
        </p:txBody>
      </p:sp>
      <p:sp>
        <p:nvSpPr>
          <p:cNvPr id="9625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B80E3F0-3903-4AFC-9917-1ABC8CD3544B}" type="slidenum">
              <a:rPr lang="en-US" sz="1200"/>
              <a:pPr algn="r"/>
              <a:t>43</a:t>
            </a:fld>
            <a:endParaRPr lang="en-US" sz="12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830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42BD8BE-2813-420B-82D1-483CA058F983}" type="slidenum">
              <a:rPr lang="en-US" sz="1200"/>
              <a:pPr algn="r"/>
              <a:t>44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738A296-5E6B-4903-8547-B4082B95853C}" type="slidenum">
              <a:rPr lang="en-US" sz="1200"/>
              <a:pPr algn="r"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035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B8796BA-298B-428E-A14F-A097833CD0F0}" type="slidenum">
              <a:rPr lang="en-US" sz="1200"/>
              <a:pPr algn="r"/>
              <a:t>45</a:t>
            </a:fld>
            <a:endParaRPr lang="en-US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240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F518BDB-A389-407C-AB57-AA104C92A308}" type="slidenum">
              <a:rPr lang="en-US" sz="1200"/>
              <a:pPr algn="r"/>
              <a:t>46</a:t>
            </a:fld>
            <a:endParaRPr lang="en-US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en-US" smtClean="0"/>
              <a:t>Hootsuite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Evaluated 25+ social media management</a:t>
            </a:r>
            <a:br>
              <a:rPr lang="en-US" smtClean="0">
                <a:solidFill>
                  <a:schemeClr val="bg2"/>
                </a:solidFill>
              </a:rPr>
            </a:br>
            <a:r>
              <a:rPr lang="en-US" smtClean="0">
                <a:solidFill>
                  <a:schemeClr val="bg2"/>
                </a:solidFill>
              </a:rPr>
              <a:t>tools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Web based – can access from any computer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Adopted by major brands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Disney, Dell, US Army</a:t>
            </a:r>
            <a:endParaRPr lang="en-US" smtClean="0"/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29560C-3A9C-49EC-89DB-AB0F45F89D5D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en-US" smtClean="0"/>
              <a:t>Hootsuite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Team workflow – manage multiple users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Facebook, Twitter, LinkedIn, Foursquare</a:t>
            </a:r>
            <a:br>
              <a:rPr lang="en-US" smtClean="0">
                <a:solidFill>
                  <a:schemeClr val="bg2"/>
                </a:solidFill>
              </a:rPr>
            </a:br>
            <a:r>
              <a:rPr lang="en-US" smtClean="0">
                <a:solidFill>
                  <a:schemeClr val="bg2"/>
                </a:solidFill>
              </a:rPr>
              <a:t>and more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Schedule updates and tweets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Brand monitoring – who’s talking about us?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Track statistics – clicks and visualizations</a:t>
            </a:r>
          </a:p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iPhone app and Blackberry coming soon</a:t>
            </a:r>
          </a:p>
          <a:p>
            <a:pPr marL="228600" indent="-228600" eaLnBrk="1" hangingPunct="1"/>
            <a:endParaRPr lang="en-US" smtClean="0"/>
          </a:p>
        </p:txBody>
      </p:sp>
      <p:sp>
        <p:nvSpPr>
          <p:cNvPr id="10649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79354BE-4FD5-4B35-8A17-69F2072088BD}" type="slidenum">
              <a:rPr lang="en-US" sz="1200"/>
              <a:pPr algn="r"/>
              <a:t>48</a:t>
            </a:fld>
            <a:endParaRPr lang="en-US" sz="120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/>
            <a:r>
              <a:rPr lang="en-US" smtClean="0">
                <a:solidFill>
                  <a:schemeClr val="bg2"/>
                </a:solidFill>
              </a:rPr>
              <a:t>All property Facebook fan pages, Twitter profiles and related accounts already setup.</a:t>
            </a:r>
          </a:p>
          <a:p>
            <a:pPr marL="228600" indent="-228600"/>
            <a:r>
              <a:rPr lang="en-US" b="1" smtClean="0">
                <a:solidFill>
                  <a:schemeClr val="bg2"/>
                </a:solidFill>
              </a:rPr>
              <a:t>HootSuite</a:t>
            </a:r>
            <a:r>
              <a:rPr lang="en-US" smtClean="0">
                <a:solidFill>
                  <a:schemeClr val="bg2"/>
                </a:solidFill>
              </a:rPr>
              <a:t> for daily messaging, management and tracking.</a:t>
            </a:r>
          </a:p>
          <a:p>
            <a:pPr marL="228600" indent="-228600" eaLnBrk="1" hangingPunct="1"/>
            <a:endParaRPr lang="en-US" smtClean="0"/>
          </a:p>
          <a:p>
            <a:pPr marL="228600" indent="-228600" eaLnBrk="1" hangingPunct="1"/>
            <a:r>
              <a:rPr lang="en-US" smtClean="0"/>
              <a:t>Today we are going to take a look at three looks</a:t>
            </a:r>
          </a:p>
          <a:p>
            <a:pPr marL="228600" indent="-228600" eaLnBrk="1" hangingPunct="1"/>
            <a:r>
              <a:rPr lang="en-US" smtClean="0"/>
              <a:t>Property – The Fitzgerald</a:t>
            </a:r>
          </a:p>
          <a:p>
            <a:pPr marL="228600" indent="-228600" eaLnBrk="1" hangingPunct="1"/>
            <a:r>
              <a:rPr lang="en-US" smtClean="0"/>
              <a:t>Regional Manager – Donna Sturdivant</a:t>
            </a:r>
          </a:p>
          <a:p>
            <a:pPr marL="228600" indent="-228600" eaLnBrk="1" hangingPunct="1"/>
            <a:r>
              <a:rPr lang="en-US" smtClean="0"/>
              <a:t>SVP – Nancy Goldsmith</a:t>
            </a:r>
          </a:p>
        </p:txBody>
      </p:sp>
      <p:sp>
        <p:nvSpPr>
          <p:cNvPr id="10854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63FC7B-4215-4009-8638-3094ACD41C45}" type="slidenum">
              <a:rPr lang="en-US" sz="1200"/>
              <a:pPr algn="r"/>
              <a:t>49</a:t>
            </a:fld>
            <a:endParaRPr lang="en-US" sz="120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05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D1DFA8-C75B-4887-B1F6-EECEC5986C1A}" type="slidenum">
              <a:rPr lang="en-US" smtClean="0"/>
              <a:pPr/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EA50A-DF4A-4895-9982-B9700349C5E7}" type="slidenum">
              <a:rPr lang="en-US" smtClean="0"/>
              <a:pPr/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469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13BA8CE-1B73-473D-938C-49E067F83EC1}" type="slidenum">
              <a:rPr lang="en-US" sz="1200"/>
              <a:pPr algn="r"/>
              <a:t>52</a:t>
            </a:fld>
            <a:endParaRPr lang="en-US" sz="120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87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87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FAD29D-9B5D-42D8-8C6B-4B7F8CD00F93}" type="slidenum">
              <a:rPr lang="en-US" smtClean="0"/>
              <a:pPr/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0EEA36-D81A-4737-A8AC-67627A8D5C4A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3332212-8376-4A5B-B337-BAC90C318559}" type="slidenum">
              <a:rPr lang="en-US" sz="1200"/>
              <a:pPr algn="r"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E7260BB-3D38-482F-BC8A-0D63F9BFF468}" type="slidenum">
              <a:rPr lang="en-US" sz="1200"/>
              <a:pPr algn="r"/>
              <a:t>55</a:t>
            </a:fld>
            <a:endParaRPr lang="en-US" sz="1200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AABC34D-6288-498F-8642-F17F4C588802}" type="slidenum">
              <a:rPr lang="en-US" sz="1200"/>
              <a:pPr algn="r"/>
              <a:t>56</a:t>
            </a:fld>
            <a:endParaRPr lang="en-US" sz="1200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2B985BA-1FD1-4552-A93C-D09992A562F4}" type="slidenum">
              <a:rPr lang="en-US" sz="1200"/>
              <a:pPr algn="r"/>
              <a:t>57</a:t>
            </a:fld>
            <a:endParaRPr lang="en-US" sz="1200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8FEFBD4-8C20-400F-AA07-3D7E9AC18E10}" type="slidenum">
              <a:rPr lang="en-US" sz="1200"/>
              <a:pPr algn="r"/>
              <a:t>58</a:t>
            </a:fld>
            <a:endParaRPr lang="en-US" sz="1200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B1E8824-41B2-4B48-B19B-255D34E1743C}" type="slidenum">
              <a:rPr lang="en-US" sz="1200"/>
              <a:pPr algn="r"/>
              <a:t>59</a:t>
            </a:fld>
            <a:endParaRPr lang="en-US" sz="1200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D2226CF-C82E-4033-8DA7-BD879BE99D66}" type="slidenum">
              <a:rPr lang="en-US" sz="1200"/>
              <a:pPr algn="r"/>
              <a:t>60</a:t>
            </a:fld>
            <a:endParaRPr lang="en-US" sz="1200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EFB3B26-07BA-406A-94C7-0593BCD9F373}" type="slidenum">
              <a:rPr lang="en-US" sz="1200"/>
              <a:pPr algn="r"/>
              <a:t>61</a:t>
            </a:fld>
            <a:endParaRPr lang="en-US" sz="1200"/>
          </a:p>
        </p:txBody>
      </p:sp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As a resident, how important do you feel an apartment community’s social networking page is for communication?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5F84D-6730-420B-96BC-14A796DBE6B8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Which of the following have you engaged in, on an apartment community’s social networking page?</a:t>
            </a:r>
          </a:p>
          <a:p>
            <a:pPr eaLnBrk="1" hangingPunct="1"/>
            <a:r>
              <a:rPr lang="en-US" smtClean="0"/>
              <a:t>Learn about community events and activities – 46%</a:t>
            </a:r>
          </a:p>
          <a:p>
            <a:pPr eaLnBrk="1" hangingPunct="1"/>
            <a:r>
              <a:rPr lang="en-US" smtClean="0"/>
              <a:t>Provide positive feedback regarding some aspect of community – 20%</a:t>
            </a:r>
          </a:p>
          <a:p>
            <a:pPr eaLnBrk="1" hangingPunct="1"/>
            <a:r>
              <a:rPr lang="en-US" smtClean="0"/>
              <a:t>Ask a maintenance question – 12%</a:t>
            </a:r>
          </a:p>
          <a:p>
            <a:pPr eaLnBrk="1" hangingPunct="1"/>
            <a:r>
              <a:rPr lang="en-US" smtClean="0"/>
              <a:t>Provide negative feedback – 5%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5C343C-DF7E-4563-A1C3-9BDE42E1288E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Which of the following have you engaged in, on an apartment community’s social networking page?</a:t>
            </a:r>
          </a:p>
          <a:p>
            <a:pPr eaLnBrk="1" hangingPunct="1"/>
            <a:r>
              <a:rPr lang="en-US" smtClean="0"/>
              <a:t>Learn about community events and activities – 46%</a:t>
            </a:r>
          </a:p>
          <a:p>
            <a:pPr eaLnBrk="1" hangingPunct="1"/>
            <a:r>
              <a:rPr lang="en-US" smtClean="0"/>
              <a:t>Provide positive feedback regarding some aspect of community – 20%</a:t>
            </a:r>
          </a:p>
          <a:p>
            <a:pPr eaLnBrk="1" hangingPunct="1"/>
            <a:r>
              <a:rPr lang="en-US" smtClean="0"/>
              <a:t>Ask a maintenance question – 12%</a:t>
            </a:r>
          </a:p>
          <a:p>
            <a:pPr eaLnBrk="1" hangingPunct="1"/>
            <a:r>
              <a:rPr lang="en-US" smtClean="0"/>
              <a:t>Provide negative feedback – 5%</a:t>
            </a:r>
          </a:p>
        </p:txBody>
      </p:sp>
      <p:sp>
        <p:nvSpPr>
          <p:cNvPr id="2969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9BD37FA-9C2B-47BF-B497-1E5E68F5C038}" type="slidenum">
              <a:rPr lang="en-US" sz="1200"/>
              <a:pPr algn="r"/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Which of the following have you engaged in, on an apartment community’s social networking page?</a:t>
            </a:r>
          </a:p>
          <a:p>
            <a:pPr eaLnBrk="1" hangingPunct="1"/>
            <a:r>
              <a:rPr lang="en-US" smtClean="0"/>
              <a:t>Learn about community events and activities – 46%</a:t>
            </a:r>
          </a:p>
          <a:p>
            <a:pPr eaLnBrk="1" hangingPunct="1"/>
            <a:r>
              <a:rPr lang="en-US" smtClean="0"/>
              <a:t>Provide positive feedback regarding some aspect of community – 20%</a:t>
            </a:r>
          </a:p>
          <a:p>
            <a:pPr eaLnBrk="1" hangingPunct="1"/>
            <a:r>
              <a:rPr lang="en-US" smtClean="0"/>
              <a:t>Ask a maintenance question – 12%</a:t>
            </a:r>
          </a:p>
          <a:p>
            <a:pPr eaLnBrk="1" hangingPunct="1"/>
            <a:r>
              <a:rPr lang="en-US" smtClean="0"/>
              <a:t>Provide negative feedback – 5%</a:t>
            </a:r>
          </a:p>
        </p:txBody>
      </p:sp>
      <p:sp>
        <p:nvSpPr>
          <p:cNvPr id="3174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35A8A09-F2D2-4709-B1EB-F3F648860340}" type="slidenum">
              <a:rPr lang="en-US" sz="1200"/>
              <a:pPr algn="r"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057400"/>
            <a:ext cx="6400800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0AD0B-23F1-43B5-9A0B-C99CAE322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B2B25-5749-4DDC-BB72-8A3A39864A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FB4D9-BA28-48EC-A6B4-4AA2E1607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B54D7-7CE1-4CF8-949D-5AB74DBEE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48225-5127-4B18-82E6-8EE59A472A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4B6DB-7A30-422A-A6FF-3F319B1E72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AA2FC-F69A-4461-9ABF-A554C861D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EEE33-FA6B-4E8E-A5C8-13F859D2C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33841-5861-4284-861B-20DBE63C0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32BA4-C1E2-4FA1-8D39-B10478884E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98B2C-1600-4F29-9462-B0CB99388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9B2B83D-8909-4132-84A9-64061C4F5C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4" descr="BOLD logo_color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457200" y="6172200"/>
            <a:ext cx="53340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5" descr="New Bozzuto Logo_cool grey 10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543800" y="6400800"/>
            <a:ext cx="11049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Calibri"/>
          <a:ea typeface="Calibri" pitchFamily="34" charset="0"/>
          <a:cs typeface="Calibr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7F7F7F"/>
          </a:solidFill>
          <a:latin typeface="Calibri"/>
          <a:ea typeface="+mn-ea"/>
          <a:cs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7F7F7F"/>
          </a:solidFill>
          <a:latin typeface="Calibri"/>
          <a:ea typeface="ＭＳ Ｐゴシック" charset="-128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7F7F7F"/>
          </a:solidFill>
          <a:latin typeface="Calibri"/>
          <a:ea typeface="ＭＳ Ｐゴシック" charset="-128"/>
          <a:cs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7F7F7F"/>
          </a:solidFill>
          <a:latin typeface="Calibri"/>
          <a:ea typeface="ＭＳ Ｐゴシック" charset="-128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7F7F7F"/>
          </a:solidFill>
          <a:latin typeface="Calibri"/>
          <a:ea typeface="ＭＳ Ｐゴシック" charset="-128"/>
          <a:cs typeface="Calibri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.jpeg"/><Relationship Id="rId7" Type="http://schemas.openxmlformats.org/officeDocument/2006/relationships/image" Target="../media/image4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26.png"/><Relationship Id="rId5" Type="http://schemas.openxmlformats.org/officeDocument/2006/relationships/image" Target="../media/image31.jpeg"/><Relationship Id="rId10" Type="http://schemas.openxmlformats.org/officeDocument/2006/relationships/image" Target="../media/image6.png"/><Relationship Id="rId4" Type="http://schemas.openxmlformats.org/officeDocument/2006/relationships/image" Target="../media/image30.jpeg"/><Relationship Id="rId9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09600" y="22098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Bozzuto Social Media Initiative</a:t>
            </a:r>
            <a:br>
              <a:rPr lang="en-US" smtClean="0">
                <a:latin typeface="Calibri" pitchFamily="34" charset="0"/>
                <a:cs typeface="Calibri" pitchFamily="34" charset="0"/>
              </a:rPr>
            </a:br>
            <a:r>
              <a:rPr lang="en-US" smtClean="0">
                <a:latin typeface="Calibri" pitchFamily="34" charset="0"/>
                <a:cs typeface="Calibri" pitchFamily="34" charset="0"/>
              </a:rPr>
              <a:t>(BSMI)</a:t>
            </a:r>
          </a:p>
        </p:txBody>
      </p:sp>
      <p:sp>
        <p:nvSpPr>
          <p:cNvPr id="14338" name="Subtitle 4"/>
          <p:cNvSpPr>
            <a:spLocks noGrp="1"/>
          </p:cNvSpPr>
          <p:nvPr>
            <p:ph type="subTitle" idx="1"/>
          </p:nvPr>
        </p:nvSpPr>
        <p:spPr>
          <a:xfrm>
            <a:off x="609600" y="37338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Managers Summit – June 10</a:t>
            </a:r>
            <a:r>
              <a:rPr lang="en-US" baseline="30000" smtClean="0">
                <a:latin typeface="Calibri" pitchFamily="34" charset="0"/>
                <a:cs typeface="Calibri" pitchFamily="34" charset="0"/>
              </a:rPr>
              <a:t>th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2010</a:t>
            </a:r>
          </a:p>
        </p:txBody>
      </p:sp>
      <p:pic>
        <p:nvPicPr>
          <p:cNvPr id="14339" name="Picture 9" descr="BOLD logo w tag-v4_col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1000"/>
            <a:ext cx="2819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4200" smtClean="0">
                <a:latin typeface="Calibri" pitchFamily="34" charset="0"/>
                <a:cs typeface="Calibri" pitchFamily="34" charset="0"/>
              </a:rPr>
              <a:t>What About Prospects?</a:t>
            </a:r>
          </a:p>
        </p:txBody>
      </p:sp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5791200" y="5867400"/>
            <a:ext cx="20732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Souce: J Turner Research 3/31/2010</a:t>
            </a:r>
          </a:p>
        </p:txBody>
      </p:sp>
      <p:pic>
        <p:nvPicPr>
          <p:cNvPr id="32771" name="Picture 7" descr="reasons"/>
          <p:cNvPicPr>
            <a:picLocks noChangeAspect="1" noChangeArrowheads="1"/>
          </p:cNvPicPr>
          <p:nvPr/>
        </p:nvPicPr>
        <p:blipFill>
          <a:blip r:embed="rId3"/>
          <a:srcRect t="14076"/>
          <a:stretch>
            <a:fillRect/>
          </a:stretch>
        </p:blipFill>
        <p:spPr bwMode="auto">
          <a:xfrm>
            <a:off x="914400" y="1905000"/>
            <a:ext cx="7772400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Oval 8"/>
          <p:cNvSpPr>
            <a:spLocks noChangeArrowheads="1"/>
          </p:cNvSpPr>
          <p:nvPr/>
        </p:nvSpPr>
        <p:spPr bwMode="auto">
          <a:xfrm>
            <a:off x="1066800" y="1981200"/>
            <a:ext cx="4038600" cy="1219200"/>
          </a:xfrm>
          <a:prstGeom prst="ellipse">
            <a:avLst/>
          </a:prstGeom>
          <a:noFill/>
          <a:ln w="28575">
            <a:solidFill>
              <a:srgbClr val="F99D3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5029200" y="6400800"/>
            <a:ext cx="2435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2"/>
                </a:solidFill>
                <a:latin typeface="Calibri" pitchFamily="34" charset="0"/>
              </a:rPr>
              <a:t>Souce: J Turner Research 3/31/2010</a:t>
            </a:r>
          </a:p>
        </p:txBody>
      </p:sp>
      <p:sp>
        <p:nvSpPr>
          <p:cNvPr id="32774" name="TextBox 3"/>
          <p:cNvSpPr txBox="1">
            <a:spLocks noChangeArrowheads="1"/>
          </p:cNvSpPr>
          <p:nvPr/>
        </p:nvSpPr>
        <p:spPr bwMode="auto">
          <a:xfrm>
            <a:off x="609600" y="1295400"/>
            <a:ext cx="807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Why do you visit apartment social pages?</a:t>
            </a:r>
            <a:endParaRPr lang="en-US" sz="3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What Is BSMI?</a:t>
            </a:r>
          </a:p>
        </p:txBody>
      </p:sp>
      <p:sp>
        <p:nvSpPr>
          <p:cNvPr id="34818" name="TextBox 18"/>
          <p:cNvSpPr txBox="1">
            <a:spLocks noChangeArrowheads="1"/>
          </p:cNvSpPr>
          <p:nvPr/>
        </p:nvSpPr>
        <p:spPr bwMode="auto">
          <a:xfrm>
            <a:off x="5867400" y="21336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F99D31"/>
                </a:solidFill>
                <a:latin typeface="Calibri" pitchFamily="34" charset="0"/>
              </a:rPr>
              <a:t>Residents &amp; Prospects!</a:t>
            </a:r>
          </a:p>
        </p:txBody>
      </p:sp>
      <p:sp>
        <p:nvSpPr>
          <p:cNvPr id="34819" name="TextBox 26"/>
          <p:cNvSpPr txBox="1">
            <a:spLocks noChangeArrowheads="1"/>
          </p:cNvSpPr>
          <p:nvPr/>
        </p:nvSpPr>
        <p:spPr bwMode="auto">
          <a:xfrm>
            <a:off x="304800" y="16002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F99D31"/>
                </a:solidFill>
                <a:latin typeface="Calibri" pitchFamily="34" charset="0"/>
              </a:rPr>
              <a:t>Property’s Social Media</a:t>
            </a:r>
          </a:p>
        </p:txBody>
      </p:sp>
      <p:pic>
        <p:nvPicPr>
          <p:cNvPr id="34820" name="Picture 27" descr="facebook-128x12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098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8" descr="youtube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2895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29" descr="twitter-128x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495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30" descr="linkedin-128x128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3733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31" descr="community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2743200"/>
            <a:ext cx="2586038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ight Arrow 10"/>
          <p:cNvSpPr/>
          <p:nvPr/>
        </p:nvSpPr>
        <p:spPr>
          <a:xfrm>
            <a:off x="3124200" y="2743200"/>
            <a:ext cx="2743200" cy="22098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Property Fan Pages</a:t>
            </a:r>
          </a:p>
        </p:txBody>
      </p:sp>
      <p:sp>
        <p:nvSpPr>
          <p:cNvPr id="36866" name="TextBox 25"/>
          <p:cNvSpPr txBox="1">
            <a:spLocks noChangeArrowheads="1"/>
          </p:cNvSpPr>
          <p:nvPr/>
        </p:nvSpPr>
        <p:spPr bwMode="auto">
          <a:xfrm>
            <a:off x="5867400" y="20574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F99D31"/>
                </a:solidFill>
                <a:latin typeface="Calibri" pitchFamily="34" charset="0"/>
              </a:rPr>
              <a:t>Residents &amp; Prospects!</a:t>
            </a:r>
          </a:p>
        </p:txBody>
      </p:sp>
      <p:sp>
        <p:nvSpPr>
          <p:cNvPr id="36867" name="TextBox 27"/>
          <p:cNvSpPr txBox="1">
            <a:spLocks noChangeArrowheads="1"/>
          </p:cNvSpPr>
          <p:nvPr/>
        </p:nvSpPr>
        <p:spPr bwMode="auto">
          <a:xfrm>
            <a:off x="304800" y="1905000"/>
            <a:ext cx="32766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Online communities</a:t>
            </a:r>
          </a:p>
          <a:p>
            <a:pPr>
              <a:buFont typeface="Arial" charset="0"/>
              <a:buChar char="•"/>
            </a:pPr>
            <a:endParaRPr lang="en-US" sz="2400">
              <a:solidFill>
                <a:schemeClr val="bg2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Communicate with staff and other residents</a:t>
            </a:r>
          </a:p>
          <a:p>
            <a:pPr>
              <a:buFont typeface="Arial" charset="0"/>
              <a:buChar char="•"/>
            </a:pPr>
            <a:endParaRPr lang="en-US" sz="2400">
              <a:solidFill>
                <a:schemeClr val="bg2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What’s happening on and around property</a:t>
            </a:r>
          </a:p>
          <a:p>
            <a:pPr>
              <a:buFont typeface="Arial" charset="0"/>
              <a:buChar char="•"/>
            </a:pPr>
            <a:endParaRPr lang="en-US" sz="2400">
              <a:solidFill>
                <a:schemeClr val="bg2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Creates “buzz” about the property</a:t>
            </a:r>
          </a:p>
        </p:txBody>
      </p:sp>
      <p:pic>
        <p:nvPicPr>
          <p:cNvPr id="36868" name="Picture 12" descr="facebook-128x12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810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3" descr="community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743200"/>
            <a:ext cx="2586038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>
            <a:off x="3505200" y="2743200"/>
            <a:ext cx="2438400" cy="21336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315200" cy="1143000"/>
          </a:xfrm>
        </p:spPr>
        <p:txBody>
          <a:bodyPr/>
          <a:lstStyle/>
          <a:p>
            <a:pPr eaLnBrk="1" hangingPunct="1"/>
            <a:r>
              <a:rPr lang="en-US" sz="3900" smtClean="0">
                <a:latin typeface="Calibri" pitchFamily="34" charset="0"/>
                <a:cs typeface="Calibri" pitchFamily="34" charset="0"/>
              </a:rPr>
              <a:t>Replicate our successes</a:t>
            </a:r>
          </a:p>
        </p:txBody>
      </p:sp>
      <p:pic>
        <p:nvPicPr>
          <p:cNvPr id="36866" name="Picture 5" descr="220-fb-conv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522538"/>
            <a:ext cx="8610600" cy="3344862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38915" name="TextBox 6"/>
          <p:cNvSpPr txBox="1">
            <a:spLocks noChangeArrowheads="1"/>
          </p:cNvSpPr>
          <p:nvPr/>
        </p:nvSpPr>
        <p:spPr bwMode="auto">
          <a:xfrm>
            <a:off x="457200" y="1752600"/>
            <a:ext cx="868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F99D31"/>
                </a:solidFill>
                <a:latin typeface="Calibri" pitchFamily="34" charset="0"/>
              </a:rPr>
              <a:t>Resident Appreciation – Identify brand evangelists</a:t>
            </a:r>
          </a:p>
        </p:txBody>
      </p:sp>
      <p:pic>
        <p:nvPicPr>
          <p:cNvPr id="38916" name="Picture 11" descr="facebook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7315200" cy="1143000"/>
          </a:xfrm>
        </p:spPr>
        <p:txBody>
          <a:bodyPr/>
          <a:lstStyle/>
          <a:p>
            <a:pPr eaLnBrk="1" hangingPunct="1"/>
            <a:r>
              <a:rPr lang="en-US" sz="3900" smtClean="0">
                <a:latin typeface="Calibri" pitchFamily="34" charset="0"/>
                <a:cs typeface="Calibri" pitchFamily="34" charset="0"/>
              </a:rPr>
              <a:t>Replicate our successes</a:t>
            </a:r>
          </a:p>
        </p:txBody>
      </p:sp>
      <p:pic>
        <p:nvPicPr>
          <p:cNvPr id="96263" name="Picture 9" descr="riverhouse-fb-conv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625725"/>
            <a:ext cx="8610600" cy="217487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40963" name="TextBox 10"/>
          <p:cNvSpPr txBox="1">
            <a:spLocks noChangeArrowheads="1"/>
          </p:cNvSpPr>
          <p:nvPr/>
        </p:nvSpPr>
        <p:spPr bwMode="auto">
          <a:xfrm>
            <a:off x="304800" y="1828800"/>
            <a:ext cx="845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99D31"/>
                </a:solidFill>
                <a:latin typeface="Calibri" pitchFamily="34" charset="0"/>
              </a:rPr>
              <a:t>Residents Make Their Own Events </a:t>
            </a:r>
          </a:p>
        </p:txBody>
      </p:sp>
      <p:pic>
        <p:nvPicPr>
          <p:cNvPr id="40964" name="Picture 11" descr="facebook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7315200" cy="1143000"/>
          </a:xfrm>
        </p:spPr>
        <p:txBody>
          <a:bodyPr/>
          <a:lstStyle/>
          <a:p>
            <a:pPr eaLnBrk="1" hangingPunct="1"/>
            <a:r>
              <a:rPr lang="en-US" sz="3900" smtClean="0">
                <a:latin typeface="Calibri" pitchFamily="34" charset="0"/>
                <a:cs typeface="Calibri" pitchFamily="34" charset="0"/>
              </a:rPr>
              <a:t>Replicate our successes</a:t>
            </a:r>
          </a:p>
        </p:txBody>
      </p:sp>
      <p:pic>
        <p:nvPicPr>
          <p:cNvPr id="98309" name="Picture 7" descr="westend-fb-artsoire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38400"/>
            <a:ext cx="8458200" cy="293846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43011" name="TextBox 8"/>
          <p:cNvSpPr txBox="1">
            <a:spLocks noChangeArrowheads="1"/>
          </p:cNvSpPr>
          <p:nvPr/>
        </p:nvSpPr>
        <p:spPr bwMode="auto">
          <a:xfrm>
            <a:off x="1219200" y="18288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F99D31"/>
                </a:solidFill>
                <a:latin typeface="Calibri" pitchFamily="34" charset="0"/>
              </a:rPr>
              <a:t>Fabulous Property Events!</a:t>
            </a:r>
          </a:p>
        </p:txBody>
      </p:sp>
      <p:pic>
        <p:nvPicPr>
          <p:cNvPr id="43012" name="Picture 11" descr="facebook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 idx="4294967295"/>
          </p:nvPr>
        </p:nvSpPr>
        <p:spPr>
          <a:xfrm>
            <a:off x="1676400" y="381000"/>
            <a:ext cx="57912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Twitter</a:t>
            </a:r>
          </a:p>
        </p:txBody>
      </p:sp>
      <p:pic>
        <p:nvPicPr>
          <p:cNvPr id="45058" name="Content Placeholder 5" descr="3.pn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 l="-40915" r="-40915"/>
          <a:stretch>
            <a:fillRect/>
          </a:stretch>
        </p:blipFill>
        <p:spPr>
          <a:xfrm>
            <a:off x="-381000" y="2133600"/>
            <a:ext cx="4876800" cy="2681288"/>
          </a:xfrm>
        </p:spPr>
      </p:pic>
      <p:pic>
        <p:nvPicPr>
          <p:cNvPr id="45059" name="Picture 8" descr="cocktailparty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2362200"/>
            <a:ext cx="3925887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3429000" y="2971800"/>
            <a:ext cx="1371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72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=</a:t>
            </a:r>
          </a:p>
        </p:txBody>
      </p:sp>
      <p:sp>
        <p:nvSpPr>
          <p:cNvPr id="45061" name="Title 1"/>
          <p:cNvSpPr txBox="1">
            <a:spLocks/>
          </p:cNvSpPr>
          <p:nvPr/>
        </p:nvSpPr>
        <p:spPr bwMode="auto">
          <a:xfrm>
            <a:off x="4953000" y="18288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>
                <a:solidFill>
                  <a:srgbClr val="F99D31"/>
                </a:solidFill>
                <a:latin typeface="Calibri" pitchFamily="34" charset="0"/>
              </a:rPr>
              <a:t>Cocktail Party</a:t>
            </a:r>
          </a:p>
        </p:txBody>
      </p:sp>
      <p:pic>
        <p:nvPicPr>
          <p:cNvPr id="45062" name="Picture 14" descr="twitter-128x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38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 idx="4294967295"/>
          </p:nvPr>
        </p:nvSpPr>
        <p:spPr>
          <a:xfrm>
            <a:off x="2057400" y="274638"/>
            <a:ext cx="6781800" cy="1143000"/>
          </a:xfrm>
        </p:spPr>
        <p:txBody>
          <a:bodyPr/>
          <a:lstStyle/>
          <a:p>
            <a:pPr algn="l"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Property Twitter Profiles</a:t>
            </a:r>
          </a:p>
        </p:txBody>
      </p:sp>
      <p:sp>
        <p:nvSpPr>
          <p:cNvPr id="47106" name="TextBox 25"/>
          <p:cNvSpPr txBox="1">
            <a:spLocks noChangeArrowheads="1"/>
          </p:cNvSpPr>
          <p:nvPr/>
        </p:nvSpPr>
        <p:spPr bwMode="auto">
          <a:xfrm>
            <a:off x="5943600" y="213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F99D31"/>
                </a:solidFill>
                <a:latin typeface="Calibri" pitchFamily="34" charset="0"/>
              </a:rPr>
              <a:t>Residents &amp; Prospects!</a:t>
            </a:r>
          </a:p>
        </p:txBody>
      </p:sp>
      <p:sp>
        <p:nvSpPr>
          <p:cNvPr id="47107" name="TextBox 27"/>
          <p:cNvSpPr txBox="1">
            <a:spLocks noChangeArrowheads="1"/>
          </p:cNvSpPr>
          <p:nvPr/>
        </p:nvSpPr>
        <p:spPr bwMode="auto">
          <a:xfrm>
            <a:off x="304800" y="1828800"/>
            <a:ext cx="3429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Separate channel from Facebook</a:t>
            </a:r>
          </a:p>
          <a:p>
            <a:pPr>
              <a:buFont typeface="Arial" charset="0"/>
              <a:buChar char="•"/>
            </a:pPr>
            <a:endParaRPr lang="en-US" sz="2400">
              <a:solidFill>
                <a:schemeClr val="bg2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Easy for property to connect with people, groups &amp;businesses</a:t>
            </a:r>
          </a:p>
          <a:p>
            <a:pPr>
              <a:buFont typeface="Arial" charset="0"/>
              <a:buChar char="•"/>
            </a:pPr>
            <a:endParaRPr lang="en-US" sz="2400">
              <a:solidFill>
                <a:schemeClr val="bg2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Generating new leads and spreading a property’s brand name</a:t>
            </a:r>
          </a:p>
        </p:txBody>
      </p:sp>
      <p:pic>
        <p:nvPicPr>
          <p:cNvPr id="47108" name="Picture 13" descr="community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2743200"/>
            <a:ext cx="2586038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4" descr="twitter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38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>
            <a:off x="3505200" y="2895600"/>
            <a:ext cx="2438400" cy="19812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Twitter Secrets…Revealed!</a:t>
            </a:r>
          </a:p>
        </p:txBody>
      </p:sp>
      <p:sp>
        <p:nvSpPr>
          <p:cNvPr id="49154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3306763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It’s not really about what you are doing or what you had for breakfast</a:t>
            </a:r>
          </a:p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It’s not even really about Twitter</a:t>
            </a:r>
          </a:p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It’s about people having conversations with other people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Twitter Basics: Getting the Lingo</a:t>
            </a:r>
          </a:p>
        </p:txBody>
      </p:sp>
      <p:pic>
        <p:nvPicPr>
          <p:cNvPr id="50178" name="Picture 2" descr="lingo-overview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600200"/>
            <a:ext cx="5270500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200" smtClean="0">
                <a:latin typeface="Calibri" pitchFamily="34" charset="0"/>
                <a:cs typeface="Calibri" pitchFamily="34" charset="0"/>
              </a:rPr>
              <a:t>Why? The BSMI Goals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en-US" sz="3000" smtClean="0">
                <a:latin typeface="Calibri" pitchFamily="34" charset="0"/>
                <a:cs typeface="Calibri" pitchFamily="34" charset="0"/>
              </a:rPr>
              <a:t>Generate leads</a:t>
            </a:r>
          </a:p>
          <a:p>
            <a:pPr marL="514350" indent="-514350" eaLnBrk="1" hangingPunct="1">
              <a:buFontTx/>
              <a:buAutoNum type="arabicPeriod"/>
            </a:pPr>
            <a:endParaRPr lang="en-US" sz="3000" smtClean="0">
              <a:latin typeface="Calibri" pitchFamily="34" charset="0"/>
              <a:cs typeface="Calibri" pitchFamily="34" charset="0"/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en-US" sz="3000" smtClean="0">
                <a:latin typeface="Calibri" pitchFamily="34" charset="0"/>
                <a:cs typeface="Calibri" pitchFamily="34" charset="0"/>
              </a:rPr>
              <a:t>Brand awareness</a:t>
            </a:r>
          </a:p>
          <a:p>
            <a:pPr marL="514350" indent="-514350" eaLnBrk="1" hangingPunct="1">
              <a:buFontTx/>
              <a:buAutoNum type="arabicPeriod"/>
            </a:pPr>
            <a:endParaRPr lang="en-US" sz="3000" smtClean="0">
              <a:latin typeface="Calibri" pitchFamily="34" charset="0"/>
              <a:cs typeface="Calibri" pitchFamily="34" charset="0"/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en-US" sz="3000" smtClean="0">
                <a:latin typeface="Calibri" pitchFamily="34" charset="0"/>
                <a:cs typeface="Calibri" pitchFamily="34" charset="0"/>
              </a:rPr>
              <a:t>Embrace technology</a:t>
            </a:r>
          </a:p>
          <a:p>
            <a:pPr marL="514350" indent="-514350" eaLnBrk="1" hangingPunct="1">
              <a:buFontTx/>
              <a:buAutoNum type="arabicPeriod"/>
            </a:pPr>
            <a:endParaRPr lang="en-US" sz="3000" smtClean="0">
              <a:latin typeface="Calibri" pitchFamily="34" charset="0"/>
              <a:cs typeface="Calibri" pitchFamily="34" charset="0"/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en-US" sz="3000" smtClean="0">
                <a:latin typeface="Calibri" pitchFamily="34" charset="0"/>
                <a:cs typeface="Calibri" pitchFamily="34" charset="0"/>
              </a:rPr>
              <a:t>Increase resident retention</a:t>
            </a:r>
            <a:br>
              <a:rPr lang="en-US" sz="3000" smtClean="0">
                <a:latin typeface="Calibri" pitchFamily="34" charset="0"/>
                <a:cs typeface="Calibri" pitchFamily="34" charset="0"/>
              </a:rPr>
            </a:br>
            <a:endParaRPr lang="en-US" sz="3000" smtClean="0">
              <a:latin typeface="Calibri" pitchFamily="34" charset="0"/>
              <a:cs typeface="Calibri" pitchFamily="34" charset="0"/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en-US" sz="3000" smtClean="0">
                <a:latin typeface="Calibri" pitchFamily="34" charset="0"/>
                <a:cs typeface="Calibri" pitchFamily="34" charset="0"/>
              </a:rPr>
              <a:t>Listen to our customers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381000"/>
            <a:ext cx="7772400" cy="12192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140 Characters</a:t>
            </a:r>
          </a:p>
        </p:txBody>
      </p:sp>
      <p:pic>
        <p:nvPicPr>
          <p:cNvPr id="51202" name="Picture 5" descr="140_Character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676400"/>
            <a:ext cx="632460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>
            <a:off x="838200" y="1295400"/>
            <a:ext cx="7924800" cy="4724400"/>
          </a:xfrm>
          <a:prstGeom prst="wedgeRoundRectCallout">
            <a:avLst>
              <a:gd name="adj1" fmla="val -15384"/>
              <a:gd name="adj2" fmla="val 32458"/>
              <a:gd name="adj3" fmla="val 16667"/>
            </a:avLst>
          </a:prstGeom>
          <a:gradFill rotWithShape="1">
            <a:gsLst>
              <a:gs pos="0">
                <a:srgbClr val="F99D31"/>
              </a:gs>
              <a:gs pos="100000">
                <a:schemeClr val="bg1"/>
              </a:gs>
            </a:gsLst>
            <a:lin ang="16200000"/>
          </a:gradFill>
          <a:ln w="9525" algn="ctr">
            <a:solidFill>
              <a:srgbClr val="F99D31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5325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Tweet</a:t>
            </a:r>
          </a:p>
        </p:txBody>
      </p:sp>
      <p:pic>
        <p:nvPicPr>
          <p:cNvPr id="53251" name="Content Placeholder 3" descr="fitzgerald-tweet.pn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 t="-1941" b="-1941"/>
          <a:stretch>
            <a:fillRect/>
          </a:stretch>
        </p:blipFill>
        <p:spPr>
          <a:xfrm>
            <a:off x="1219200" y="1600200"/>
            <a:ext cx="7239000" cy="398145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Twitter Process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5299" name="Picture 14" descr="twitter-128x12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" y="38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Box 6"/>
          <p:cNvSpPr txBox="1">
            <a:spLocks noChangeArrowheads="1"/>
          </p:cNvSpPr>
          <p:nvPr/>
        </p:nvSpPr>
        <p:spPr bwMode="auto">
          <a:xfrm>
            <a:off x="1447800" y="17526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99D31"/>
                </a:solidFill>
                <a:latin typeface="Calibri" pitchFamily="34" charset="0"/>
              </a:rPr>
              <a:t>Sweepstakes Brings New Friends!</a:t>
            </a:r>
          </a:p>
        </p:txBody>
      </p:sp>
      <p:pic>
        <p:nvPicPr>
          <p:cNvPr id="40963" name="Picture 12" descr="220-tw-contes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362200"/>
            <a:ext cx="8534400" cy="251936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57347" name="Title 1"/>
          <p:cNvSpPr>
            <a:spLocks noGrp="1"/>
          </p:cNvSpPr>
          <p:nvPr>
            <p:ph type="title"/>
          </p:nvPr>
        </p:nvSpPr>
        <p:spPr>
          <a:xfrm>
            <a:off x="1905000" y="274638"/>
            <a:ext cx="6934200" cy="1143000"/>
          </a:xfrm>
        </p:spPr>
        <p:txBody>
          <a:bodyPr/>
          <a:lstStyle/>
          <a:p>
            <a:pPr eaLnBrk="1" hangingPunct="1"/>
            <a:r>
              <a:rPr lang="en-US" sz="3900" smtClean="0">
                <a:latin typeface="Calibri" pitchFamily="34" charset="0"/>
                <a:cs typeface="Calibri" pitchFamily="34" charset="0"/>
              </a:rPr>
              <a:t>Leverage open conversation</a:t>
            </a:r>
          </a:p>
        </p:txBody>
      </p:sp>
      <p:pic>
        <p:nvPicPr>
          <p:cNvPr id="57348" name="Picture 7" descr="twitter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38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8"/>
          <p:cNvSpPr txBox="1">
            <a:spLocks noChangeArrowheads="1"/>
          </p:cNvSpPr>
          <p:nvPr/>
        </p:nvSpPr>
        <p:spPr bwMode="auto">
          <a:xfrm>
            <a:off x="762000" y="1600200"/>
            <a:ext cx="670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99D31"/>
                </a:solidFill>
                <a:latin typeface="Calibri" pitchFamily="34" charset="0"/>
              </a:rPr>
              <a:t>Local Events &amp; Property Updates</a:t>
            </a:r>
          </a:p>
        </p:txBody>
      </p:sp>
      <p:pic>
        <p:nvPicPr>
          <p:cNvPr id="102405" name="Picture 13" descr="fitz-tw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133600"/>
            <a:ext cx="8610600" cy="387191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59395" name="Title 1"/>
          <p:cNvSpPr>
            <a:spLocks noGrp="1"/>
          </p:cNvSpPr>
          <p:nvPr>
            <p:ph type="title" idx="4294967295"/>
          </p:nvPr>
        </p:nvSpPr>
        <p:spPr>
          <a:xfrm>
            <a:off x="1905000" y="274638"/>
            <a:ext cx="6934200" cy="1143000"/>
          </a:xfrm>
        </p:spPr>
        <p:txBody>
          <a:bodyPr/>
          <a:lstStyle/>
          <a:p>
            <a:pPr eaLnBrk="1" hangingPunct="1"/>
            <a:r>
              <a:rPr lang="en-US" sz="3900" smtClean="0">
                <a:latin typeface="Calibri" pitchFamily="34" charset="0"/>
                <a:cs typeface="Calibri" pitchFamily="34" charset="0"/>
              </a:rPr>
              <a:t>Leverage open conversation</a:t>
            </a:r>
          </a:p>
        </p:txBody>
      </p:sp>
      <p:pic>
        <p:nvPicPr>
          <p:cNvPr id="59396" name="Picture 7" descr="twitter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38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781800" cy="1143000"/>
          </a:xfrm>
        </p:spPr>
        <p:txBody>
          <a:bodyPr/>
          <a:lstStyle/>
          <a:p>
            <a:pPr algn="l"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Other Online Channels</a:t>
            </a:r>
          </a:p>
        </p:txBody>
      </p:sp>
      <p:sp>
        <p:nvSpPr>
          <p:cNvPr id="61442" name="TextBox 25"/>
          <p:cNvSpPr txBox="1">
            <a:spLocks noChangeArrowheads="1"/>
          </p:cNvSpPr>
          <p:nvPr/>
        </p:nvSpPr>
        <p:spPr bwMode="auto">
          <a:xfrm>
            <a:off x="5791200" y="20574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F99D31"/>
                </a:solidFill>
                <a:latin typeface="Calibri" pitchFamily="34" charset="0"/>
              </a:rPr>
              <a:t>Residents &amp; Prospects!</a:t>
            </a:r>
          </a:p>
        </p:txBody>
      </p:sp>
      <p:sp>
        <p:nvSpPr>
          <p:cNvPr id="61443" name="TextBox 27"/>
          <p:cNvSpPr txBox="1">
            <a:spLocks noChangeArrowheads="1"/>
          </p:cNvSpPr>
          <p:nvPr/>
        </p:nvSpPr>
        <p:spPr bwMode="auto">
          <a:xfrm>
            <a:off x="457200" y="1828800"/>
            <a:ext cx="4267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>
                <a:solidFill>
                  <a:srgbClr val="F99D31"/>
                </a:solidFill>
                <a:latin typeface="Calibri" pitchFamily="34" charset="0"/>
              </a:rPr>
              <a:t>For even further online reach, properties can leverage:</a:t>
            </a:r>
          </a:p>
        </p:txBody>
      </p:sp>
      <p:pic>
        <p:nvPicPr>
          <p:cNvPr id="61444" name="Picture 30" descr="youtube-128x12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743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31" descr="flickr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2743200"/>
            <a:ext cx="11684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32" descr="linkedin-128x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419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33" descr="foursquare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419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8" name="Picture 34" descr="blo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9200" y="3505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35" descr="community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48400" y="2743200"/>
            <a:ext cx="2586038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ight Arrow 11"/>
          <p:cNvSpPr/>
          <p:nvPr/>
        </p:nvSpPr>
        <p:spPr>
          <a:xfrm>
            <a:off x="3429000" y="2743200"/>
            <a:ext cx="2667000" cy="24384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/>
          <p:cNvSpPr>
            <a:spLocks noGrp="1"/>
          </p:cNvSpPr>
          <p:nvPr>
            <p:ph type="title"/>
          </p:nvPr>
        </p:nvSpPr>
        <p:spPr>
          <a:xfrm>
            <a:off x="381000" y="2514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smtClean="0">
                <a:latin typeface="Calibri" pitchFamily="34" charset="0"/>
                <a:cs typeface="Calibri" pitchFamily="34" charset="0"/>
              </a:rPr>
              <a:t>How Are We Going To Make This Happen?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381000" y="2514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smtClean="0">
                <a:latin typeface="Calibri" pitchFamily="34" charset="0"/>
                <a:cs typeface="Calibri" pitchFamily="34" charset="0"/>
              </a:rPr>
              <a:t>Introducing…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Bozzuto’s</a:t>
            </a:r>
          </a:p>
        </p:txBody>
      </p:sp>
      <p:sp>
        <p:nvSpPr>
          <p:cNvPr id="67586" name="TextBox 25"/>
          <p:cNvSpPr txBox="1">
            <a:spLocks noChangeArrowheads="1"/>
          </p:cNvSpPr>
          <p:nvPr/>
        </p:nvSpPr>
        <p:spPr bwMode="auto">
          <a:xfrm>
            <a:off x="2667000" y="1447800"/>
            <a:ext cx="381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F99D31"/>
                </a:solidFill>
                <a:latin typeface="Calibri" pitchFamily="34" charset="0"/>
              </a:rPr>
              <a:t>Brand Champion</a:t>
            </a:r>
          </a:p>
        </p:txBody>
      </p:sp>
      <p:pic>
        <p:nvPicPr>
          <p:cNvPr id="67587" name="Picture 6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362200"/>
            <a:ext cx="4005263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Calibri" pitchFamily="34" charset="0"/>
                <a:cs typeface="Calibri" pitchFamily="34" charset="0"/>
              </a:rPr>
              <a:t>The Link Between Social Media &amp; Sales!</a:t>
            </a:r>
          </a:p>
        </p:txBody>
      </p:sp>
      <p:sp>
        <p:nvSpPr>
          <p:cNvPr id="69634" name="TextBox 18"/>
          <p:cNvSpPr txBox="1">
            <a:spLocks noChangeArrowheads="1"/>
          </p:cNvSpPr>
          <p:nvPr/>
        </p:nvSpPr>
        <p:spPr bwMode="auto">
          <a:xfrm>
            <a:off x="6400800" y="2209800"/>
            <a:ext cx="2400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8BB0"/>
                </a:solidFill>
                <a:latin typeface="Calibri" pitchFamily="34" charset="0"/>
              </a:rPr>
              <a:t>New Residents!</a:t>
            </a:r>
          </a:p>
        </p:txBody>
      </p:sp>
      <p:sp>
        <p:nvSpPr>
          <p:cNvPr id="69635" name="TextBox 26"/>
          <p:cNvSpPr txBox="1">
            <a:spLocks noChangeArrowheads="1"/>
          </p:cNvSpPr>
          <p:nvPr/>
        </p:nvSpPr>
        <p:spPr bwMode="auto">
          <a:xfrm>
            <a:off x="457200" y="17526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8BB0"/>
                </a:solidFill>
                <a:latin typeface="Calibri" pitchFamily="34" charset="0"/>
              </a:rPr>
              <a:t>Property’s Social Media</a:t>
            </a:r>
          </a:p>
        </p:txBody>
      </p:sp>
      <p:sp>
        <p:nvSpPr>
          <p:cNvPr id="69636" name="TextBox 25"/>
          <p:cNvSpPr txBox="1">
            <a:spLocks noChangeArrowheads="1"/>
          </p:cNvSpPr>
          <p:nvPr/>
        </p:nvSpPr>
        <p:spPr bwMode="auto">
          <a:xfrm>
            <a:off x="3505200" y="1524000"/>
            <a:ext cx="2362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F99D31"/>
                </a:solidFill>
                <a:latin typeface="Calibri" pitchFamily="34" charset="0"/>
              </a:rPr>
              <a:t>Brand Champion</a:t>
            </a:r>
          </a:p>
        </p:txBody>
      </p:sp>
      <p:pic>
        <p:nvPicPr>
          <p:cNvPr id="69637" name="Picture 29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2819400"/>
            <a:ext cx="240665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30" descr="facebook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22860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31" descr="youtube-128x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8800" y="2971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0" name="Picture 32" descr="twitter-128x128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800" y="4572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33" descr="linkedin-128x12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" y="3810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2" name="Picture 34" descr="community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48400" y="2743200"/>
            <a:ext cx="2586038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Who Uses Social Media?</a:t>
            </a:r>
          </a:p>
        </p:txBody>
      </p:sp>
      <p:graphicFrame>
        <p:nvGraphicFramePr>
          <p:cNvPr id="90115" name="Group 3"/>
          <p:cNvGraphicFramePr>
            <a:graphicFrameLocks noGrp="1"/>
          </p:cNvGraphicFramePr>
          <p:nvPr/>
        </p:nvGraphicFramePr>
        <p:xfrm>
          <a:off x="1524000" y="2514600"/>
          <a:ext cx="5943600" cy="3499921"/>
        </p:xfrm>
        <a:graphic>
          <a:graphicData uri="http://schemas.openxmlformats.org/drawingml/2006/table">
            <a:tbl>
              <a:tblPr>
                <a:effectLst>
                  <a:outerShdw blurRad="50800" dist="38100" dir="5400000">
                    <a:srgbClr val="000000">
                      <a:alpha val="43000"/>
                    </a:srgbClr>
                  </a:outerShdw>
                </a:effectLst>
              </a:tblPr>
              <a:tblGrid>
                <a:gridCol w="1503802"/>
                <a:gridCol w="1467998"/>
                <a:gridCol w="1485900"/>
                <a:gridCol w="1485900"/>
              </a:tblGrid>
              <a:tr h="1360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60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Generation Y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65%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14%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7116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Generation X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76%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18%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13%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7116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Boomers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73%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13%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13%</a:t>
                      </a:r>
                    </a:p>
                  </a:txBody>
                  <a:tcPr marL="85932" marR="85932" marT="42966" marB="4296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pic>
        <p:nvPicPr>
          <p:cNvPr id="18435" name="Picture 8" descr="facebook-128x12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25908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9" descr="twitter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590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0" descr="linkedin-128x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2590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Box 15"/>
          <p:cNvSpPr txBox="1">
            <a:spLocks noChangeArrowheads="1"/>
          </p:cNvSpPr>
          <p:nvPr/>
        </p:nvSpPr>
        <p:spPr bwMode="auto">
          <a:xfrm>
            <a:off x="1219200" y="1981200"/>
            <a:ext cx="6324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600">
                <a:solidFill>
                  <a:srgbClr val="F99D31"/>
                </a:solidFill>
                <a:latin typeface="Calibri" pitchFamily="34" charset="0"/>
              </a:rPr>
              <a:t>Which networks are people using?</a:t>
            </a:r>
          </a:p>
        </p:txBody>
      </p:sp>
      <p:sp>
        <p:nvSpPr>
          <p:cNvPr id="18439" name="TextBox 7"/>
          <p:cNvSpPr txBox="1">
            <a:spLocks noChangeArrowheads="1"/>
          </p:cNvSpPr>
          <p:nvPr/>
        </p:nvSpPr>
        <p:spPr bwMode="auto">
          <a:xfrm>
            <a:off x="457200" y="1295400"/>
            <a:ext cx="84582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>
                <a:solidFill>
                  <a:srgbClr val="7F7F7F"/>
                </a:solidFill>
                <a:latin typeface="Calibri" pitchFamily="34" charset="0"/>
              </a:rPr>
              <a:t>In 2009: 61% of Gen X (27-43) &amp;  46% of Boomers (44-62)</a:t>
            </a:r>
          </a:p>
          <a:p>
            <a:r>
              <a:rPr lang="en-US" sz="1200">
                <a:solidFill>
                  <a:srgbClr val="7F7F7F"/>
                </a:solidFill>
                <a:latin typeface="Calibri" pitchFamily="34" charset="0"/>
              </a:rPr>
              <a:t>Source: Deloitte, “State of the Media Democracy Fourth Edition. Select US Highlights,” provided to eMarketer, December 15, 2009.</a:t>
            </a:r>
          </a:p>
        </p:txBody>
      </p:sp>
      <p:sp>
        <p:nvSpPr>
          <p:cNvPr id="18440" name="TextBox 8"/>
          <p:cNvSpPr txBox="1">
            <a:spLocks noChangeArrowheads="1"/>
          </p:cNvSpPr>
          <p:nvPr/>
        </p:nvSpPr>
        <p:spPr bwMode="auto">
          <a:xfrm>
            <a:off x="1143000" y="6172200"/>
            <a:ext cx="632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7F7F7F"/>
                </a:solidFill>
                <a:latin typeface="Calibri" pitchFamily="34" charset="0"/>
              </a:rPr>
              <a:t>Source: Anderson Analytics, “Social Network Service (SNS) A&amp;U Profiler,” </a:t>
            </a:r>
            <a:br>
              <a:rPr lang="en-US" sz="1200">
                <a:solidFill>
                  <a:srgbClr val="7F7F7F"/>
                </a:solidFill>
                <a:latin typeface="Calibri" pitchFamily="34" charset="0"/>
              </a:rPr>
            </a:br>
            <a:r>
              <a:rPr lang="en-US" sz="1200">
                <a:solidFill>
                  <a:srgbClr val="7F7F7F"/>
                </a:solidFill>
                <a:latin typeface="Calibri" pitchFamily="34" charset="0"/>
              </a:rPr>
              <a:t>provided to eMarketer , July 13 2009.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400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Primary Objective: Build Trust</a:t>
            </a:r>
            <a:endParaRPr lang="en-US" sz="44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pic>
        <p:nvPicPr>
          <p:cNvPr id="71682" name="Picture 11" descr="trust"/>
          <p:cNvPicPr>
            <a:picLocks noChangeAspect="1" noChangeArrowheads="1"/>
          </p:cNvPicPr>
          <p:nvPr/>
        </p:nvPicPr>
        <p:blipFill>
          <a:blip r:embed="rId2"/>
          <a:srcRect l="23228" t="5116" r="23228" b="2475"/>
          <a:stretch>
            <a:fillRect/>
          </a:stretch>
        </p:blipFill>
        <p:spPr bwMode="auto">
          <a:xfrm>
            <a:off x="2049463" y="1295400"/>
            <a:ext cx="488473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smtClean="0">
                <a:latin typeface="Calibri" pitchFamily="34" charset="0"/>
                <a:cs typeface="Calibri" pitchFamily="34" charset="0"/>
              </a:rPr>
              <a:t>Primary Objective: Build Community</a:t>
            </a:r>
          </a:p>
        </p:txBody>
      </p:sp>
      <p:pic>
        <p:nvPicPr>
          <p:cNvPr id="72706" name="Picture 4" descr="communit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676400"/>
            <a:ext cx="459105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Calibri" pitchFamily="34" charset="0"/>
                <a:cs typeface="Calibri" pitchFamily="34" charset="0"/>
              </a:rPr>
              <a:t>Each Property Has A Branch Champion</a:t>
            </a:r>
          </a:p>
        </p:txBody>
      </p:sp>
      <p:pic>
        <p:nvPicPr>
          <p:cNvPr id="73730" name="Picture 28" descr="wyomisi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667000"/>
            <a:ext cx="18653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29" descr="metropoint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2286000"/>
            <a:ext cx="20986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30" descr="fitzgerald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600" y="3048000"/>
            <a:ext cx="1981200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76" descr="brand-champ-transparent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1600200"/>
            <a:ext cx="969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77" descr="brand-champ-transparent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91000" y="1219200"/>
            <a:ext cx="969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78" descr="brand-champ-transparent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1981200"/>
            <a:ext cx="969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79" descr="facebook-128x12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3810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7" name="Picture 80" descr="youtube-128x128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05000" y="3810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8" name="Picture 81" descr="twitter-128x128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8200" y="3810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9" name="Picture 82" descr="linkedin-128x128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71600" y="3810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0" name="Picture 83" descr="blog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38400" y="3810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84" descr="facebook-128x12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2800" y="3429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85" descr="youtube-128x128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53000" y="3429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86" descr="twitter-128x128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86200" y="3429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87" descr="linkedin-128x128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429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88" descr="blog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486400" y="3429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6" name="Picture 89" descr="facebook-128x12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9800" y="4114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7" name="Picture 90" descr="youtube-128x128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00" y="4114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8" name="Picture 91" descr="twitter-128x128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53200" y="4114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9" name="Picture 92" descr="linkedin-128x128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86600" y="4114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0" name="Picture 93" descr="blog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53400" y="4114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1" name="Picture 95" descr="resident-prospects-transparent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2000" y="4419600"/>
            <a:ext cx="1822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2" name="Picture 96" descr="resident-prospects-transparent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10000" y="4114800"/>
            <a:ext cx="1822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3" name="Picture 97" descr="resident-prospects-transparent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3200" y="4648200"/>
            <a:ext cx="1822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 Goals</a:t>
            </a:r>
          </a:p>
        </p:txBody>
      </p:sp>
      <p:sp>
        <p:nvSpPr>
          <p:cNvPr id="75778" name="Rectangle 9"/>
          <p:cNvSpPr>
            <a:spLocks noChangeArrowheads="1"/>
          </p:cNvSpPr>
          <p:nvPr/>
        </p:nvSpPr>
        <p:spPr bwMode="auto">
          <a:xfrm>
            <a:off x="1066800" y="1565275"/>
            <a:ext cx="78486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3600">
                <a:solidFill>
                  <a:schemeClr val="bg2"/>
                </a:solidFill>
                <a:latin typeface="Calibri" pitchFamily="34" charset="0"/>
              </a:rPr>
              <a:t>Build brand awareness of properties online and offline</a:t>
            </a:r>
            <a:br>
              <a:rPr lang="en-US" sz="3600">
                <a:solidFill>
                  <a:schemeClr val="bg2"/>
                </a:solidFill>
                <a:latin typeface="Calibri" pitchFamily="34" charset="0"/>
              </a:rPr>
            </a:br>
            <a:endParaRPr lang="en-US" sz="3600">
              <a:solidFill>
                <a:schemeClr val="bg2"/>
              </a:solidFill>
              <a:latin typeface="Calibri" pitchFamily="34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3600">
                <a:solidFill>
                  <a:schemeClr val="bg2"/>
                </a:solidFill>
                <a:latin typeface="Calibri" pitchFamily="34" charset="0"/>
              </a:rPr>
              <a:t>Get people to visit the property (lead generation)</a:t>
            </a:r>
            <a:br>
              <a:rPr lang="en-US" sz="3600">
                <a:solidFill>
                  <a:schemeClr val="bg2"/>
                </a:solidFill>
                <a:latin typeface="Calibri" pitchFamily="34" charset="0"/>
              </a:rPr>
            </a:br>
            <a:endParaRPr lang="en-US" sz="3600">
              <a:solidFill>
                <a:schemeClr val="bg2"/>
              </a:solidFill>
              <a:latin typeface="Calibri" pitchFamily="34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3600">
                <a:solidFill>
                  <a:schemeClr val="bg2"/>
                </a:solidFill>
                <a:latin typeface="Calibri" pitchFamily="34" charset="0"/>
              </a:rPr>
              <a:t>Create community around property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 Goals</a:t>
            </a:r>
          </a:p>
        </p:txBody>
      </p:sp>
      <p:sp>
        <p:nvSpPr>
          <p:cNvPr id="77826" name="Rectangle 9"/>
          <p:cNvSpPr>
            <a:spLocks noChangeArrowheads="1"/>
          </p:cNvSpPr>
          <p:nvPr/>
        </p:nvSpPr>
        <p:spPr bwMode="auto">
          <a:xfrm>
            <a:off x="1066800" y="1435100"/>
            <a:ext cx="75438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3600">
                <a:solidFill>
                  <a:schemeClr val="bg2"/>
                </a:solidFill>
                <a:latin typeface="Calibri" pitchFamily="34" charset="0"/>
              </a:rPr>
              <a:t>Listen - Learn - Respond to what people are saying (or not saying)</a:t>
            </a:r>
            <a:br>
              <a:rPr lang="en-US" sz="3600">
                <a:solidFill>
                  <a:schemeClr val="bg2"/>
                </a:solidFill>
                <a:latin typeface="Calibri" pitchFamily="34" charset="0"/>
              </a:rPr>
            </a:br>
            <a:endParaRPr lang="en-US" sz="3600">
              <a:solidFill>
                <a:schemeClr val="bg2"/>
              </a:solidFill>
              <a:latin typeface="Calibri" pitchFamily="34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3600">
                <a:solidFill>
                  <a:schemeClr val="bg2"/>
                </a:solidFill>
                <a:latin typeface="Calibri" pitchFamily="34" charset="0"/>
              </a:rPr>
              <a:t>Create active communication channel with residents</a:t>
            </a:r>
          </a:p>
          <a:p>
            <a:pPr marL="342900" indent="-342900">
              <a:buFont typeface="Arial" charset="0"/>
              <a:buChar char="•"/>
            </a:pPr>
            <a:endParaRPr lang="en-US" sz="3600">
              <a:solidFill>
                <a:schemeClr val="bg2"/>
              </a:solidFill>
              <a:latin typeface="Calibri" pitchFamily="34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3600">
                <a:solidFill>
                  <a:schemeClr val="bg2"/>
                </a:solidFill>
                <a:latin typeface="Calibri" pitchFamily="34" charset="0"/>
              </a:rPr>
              <a:t>Create useful resource for community and residents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 Responsibilities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85013" y="1318402"/>
          <a:ext cx="7364043" cy="4906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  <a:cs typeface="Calibri" pitchFamily="34" charset="0"/>
              </a:rPr>
              <a:t>Daily Responsibilities</a:t>
            </a:r>
          </a:p>
        </p:txBody>
      </p:sp>
      <p:sp>
        <p:nvSpPr>
          <p:cNvPr id="81922" name="TextBox 25"/>
          <p:cNvSpPr txBox="1">
            <a:spLocks noChangeArrowheads="1"/>
          </p:cNvSpPr>
          <p:nvPr/>
        </p:nvSpPr>
        <p:spPr bwMode="auto">
          <a:xfrm>
            <a:off x="4724400" y="2819400"/>
            <a:ext cx="36576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000">
                <a:solidFill>
                  <a:srgbClr val="F99D31"/>
                </a:solidFill>
                <a:latin typeface="Calibri" pitchFamily="34" charset="0"/>
              </a:rPr>
              <a:t>PM = Monitoring</a:t>
            </a:r>
          </a:p>
        </p:txBody>
      </p:sp>
      <p:pic>
        <p:nvPicPr>
          <p:cNvPr id="81923" name="Picture 29" descr="brand-champ-transpare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819400"/>
            <a:ext cx="240665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5" descr="fitzgerald-Front-View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429000"/>
            <a:ext cx="37607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TextBox 25"/>
          <p:cNvSpPr txBox="1">
            <a:spLocks noChangeArrowheads="1"/>
          </p:cNvSpPr>
          <p:nvPr/>
        </p:nvSpPr>
        <p:spPr bwMode="auto">
          <a:xfrm>
            <a:off x="457200" y="1752600"/>
            <a:ext cx="42672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000">
                <a:solidFill>
                  <a:srgbClr val="F99D31"/>
                </a:solidFill>
                <a:latin typeface="Calibri" pitchFamily="34" charset="0"/>
              </a:rPr>
              <a:t>BC = Day-to-day profile management &amp; tweets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 Support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0" y="152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</a:t>
            </a:r>
          </a:p>
        </p:txBody>
      </p:sp>
      <p:grpSp>
        <p:nvGrpSpPr>
          <p:cNvPr id="61442" name="Group 3"/>
          <p:cNvGrpSpPr>
            <a:grpSpLocks/>
          </p:cNvGrpSpPr>
          <p:nvPr/>
        </p:nvGrpSpPr>
        <p:grpSpPr bwMode="auto">
          <a:xfrm>
            <a:off x="838200" y="457200"/>
            <a:ext cx="1600201" cy="762000"/>
            <a:chOff x="0" y="0"/>
            <a:chExt cx="2104429" cy="1052214"/>
          </a:xfrm>
          <a:solidFill>
            <a:srgbClr val="F99D31"/>
          </a:solidFill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0" y="0"/>
              <a:ext cx="2104429" cy="1052214"/>
            </a:xfrm>
            <a:prstGeom prst="roundRect">
              <a:avLst>
                <a:gd name="adj" fmla="val 10000"/>
              </a:avLst>
            </a:prstGeom>
            <a:grpFill/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Rounded Rectangle 4"/>
            <p:cNvSpPr>
              <a:spLocks noChangeArrowheads="1"/>
            </p:cNvSpPr>
            <p:nvPr/>
          </p:nvSpPr>
          <p:spPr bwMode="auto">
            <a:xfrm>
              <a:off x="30154" y="30154"/>
              <a:ext cx="2044121" cy="9919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118110" tIns="118110" rIns="118110" bIns="118110" anchor="ctr"/>
            <a:lstStyle/>
            <a:p>
              <a:pPr algn="ctr" defTabSz="1377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100" dirty="0">
                  <a:solidFill>
                    <a:schemeClr val="bg1"/>
                  </a:solidFill>
                  <a:latin typeface="Calibri" pitchFamily="34" charset="0"/>
                </a:rPr>
                <a:t>Training</a:t>
              </a:r>
            </a:p>
          </p:txBody>
        </p:sp>
      </p:grpSp>
      <p:graphicFrame>
        <p:nvGraphicFramePr>
          <p:cNvPr id="9" name="Diagram 8"/>
          <p:cNvGraphicFramePr/>
          <p:nvPr/>
        </p:nvGraphicFramePr>
        <p:xfrm>
          <a:off x="921694" y="1396341"/>
          <a:ext cx="7002162" cy="5278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ounded Rectangle 25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2" name="Content Placeholder 2"/>
          <p:cNvSpPr>
            <a:spLocks noGrp="1"/>
          </p:cNvSpPr>
          <p:nvPr>
            <p:ph idx="4294967295"/>
          </p:nvPr>
        </p:nvSpPr>
        <p:spPr>
          <a:xfrm>
            <a:off x="762000" y="1676400"/>
            <a:ext cx="8229600" cy="685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Make updates solely about the property…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990600" y="3124200"/>
            <a:ext cx="1066800" cy="8382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19200" y="3276600"/>
            <a:ext cx="762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Me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2667000" y="3124200"/>
            <a:ext cx="1066800" cy="8382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895600" y="3276600"/>
            <a:ext cx="762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Me</a:t>
            </a:r>
          </a:p>
        </p:txBody>
      </p:sp>
      <p:sp>
        <p:nvSpPr>
          <p:cNvPr id="11" name="Oval Callout 10"/>
          <p:cNvSpPr/>
          <p:nvPr/>
        </p:nvSpPr>
        <p:spPr>
          <a:xfrm>
            <a:off x="4343400" y="3124200"/>
            <a:ext cx="1066800" cy="8382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72000" y="3276600"/>
            <a:ext cx="762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Me</a:t>
            </a:r>
          </a:p>
        </p:txBody>
      </p:sp>
      <p:sp>
        <p:nvSpPr>
          <p:cNvPr id="14" name="Oval Callout 13"/>
          <p:cNvSpPr/>
          <p:nvPr/>
        </p:nvSpPr>
        <p:spPr>
          <a:xfrm>
            <a:off x="6019800" y="3124200"/>
            <a:ext cx="1066800" cy="8382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248400" y="3276600"/>
            <a:ext cx="762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Me</a:t>
            </a:r>
          </a:p>
        </p:txBody>
      </p:sp>
      <p:sp>
        <p:nvSpPr>
          <p:cNvPr id="17" name="Oval Callout 16"/>
          <p:cNvSpPr/>
          <p:nvPr/>
        </p:nvSpPr>
        <p:spPr>
          <a:xfrm>
            <a:off x="7696200" y="3124200"/>
            <a:ext cx="1066800" cy="8382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924800" y="3276600"/>
            <a:ext cx="762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Me</a:t>
            </a:r>
          </a:p>
        </p:txBody>
      </p:sp>
      <p:pic>
        <p:nvPicPr>
          <p:cNvPr id="87053" name="Picture 18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86200"/>
            <a:ext cx="1101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4" name="Picture 19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886200"/>
            <a:ext cx="1101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5" name="Picture 20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3886200"/>
            <a:ext cx="1101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6" name="Picture 21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886200"/>
            <a:ext cx="1101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7" name="Picture 22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3886200"/>
            <a:ext cx="1101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8" name="Title 1"/>
          <p:cNvSpPr>
            <a:spLocks/>
          </p:cNvSpPr>
          <p:nvPr/>
        </p:nvSpPr>
        <p:spPr bwMode="auto">
          <a:xfrm>
            <a:off x="2514600" y="274638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>
                <a:solidFill>
                  <a:srgbClr val="7F7F7F"/>
                </a:solidFill>
                <a:latin typeface="Calibri" pitchFamily="34" charset="0"/>
              </a:rPr>
              <a:t>Brand Champion -  Don’ts</a:t>
            </a:r>
          </a:p>
        </p:txBody>
      </p:sp>
      <p:sp>
        <p:nvSpPr>
          <p:cNvPr id="87059" name="Rounded Rectangle 4"/>
          <p:cNvSpPr>
            <a:spLocks noChangeArrowheads="1"/>
          </p:cNvSpPr>
          <p:nvPr/>
        </p:nvSpPr>
        <p:spPr bwMode="auto">
          <a:xfrm>
            <a:off x="860425" y="479425"/>
            <a:ext cx="1555750" cy="71755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066800" y="3352800"/>
            <a:ext cx="1828800" cy="1828800"/>
          </a:xfrm>
          <a:prstGeom prst="rect">
            <a:avLst/>
          </a:prstGeom>
          <a:gradFill>
            <a:gsLst>
              <a:gs pos="0">
                <a:srgbClr val="008BB0"/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8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Who Uses Facebook?</a:t>
            </a:r>
          </a:p>
        </p:txBody>
      </p:sp>
      <p:pic>
        <p:nvPicPr>
          <p:cNvPr id="20483" name="Picture 8" descr="facebook-128x12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810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9"/>
          <p:cNvSpPr txBox="1">
            <a:spLocks noChangeArrowheads="1"/>
          </p:cNvSpPr>
          <p:nvPr/>
        </p:nvSpPr>
        <p:spPr bwMode="auto">
          <a:xfrm>
            <a:off x="914400" y="1681163"/>
            <a:ext cx="708660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6300">
                <a:solidFill>
                  <a:srgbClr val="F99D31"/>
                </a:solidFill>
                <a:latin typeface="Calibri" pitchFamily="34" charset="0"/>
              </a:rPr>
              <a:t>103,085,520</a:t>
            </a: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 Total users in the US</a:t>
            </a:r>
          </a:p>
        </p:txBody>
      </p:sp>
      <p:sp>
        <p:nvSpPr>
          <p:cNvPr id="20485" name="TextBox 11"/>
          <p:cNvSpPr txBox="1">
            <a:spLocks noChangeArrowheads="1"/>
          </p:cNvSpPr>
          <p:nvPr/>
        </p:nvSpPr>
        <p:spPr bwMode="auto">
          <a:xfrm>
            <a:off x="1143000" y="2667000"/>
            <a:ext cx="52578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Of these: </a:t>
            </a:r>
            <a:r>
              <a:rPr lang="en-US" sz="2400">
                <a:solidFill>
                  <a:srgbClr val="008BB0"/>
                </a:solidFill>
                <a:latin typeface="Calibri" pitchFamily="34" charset="0"/>
              </a:rPr>
              <a:t>43% </a:t>
            </a: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male &amp;</a:t>
            </a:r>
            <a:r>
              <a:rPr lang="en-US" sz="2400">
                <a:solidFill>
                  <a:srgbClr val="008BB0"/>
                </a:solidFill>
                <a:latin typeface="Calibri" pitchFamily="34" charset="0"/>
              </a:rPr>
              <a:t>54%</a:t>
            </a: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 female</a:t>
            </a:r>
          </a:p>
          <a:p>
            <a:endParaRPr lang="en-US"/>
          </a:p>
        </p:txBody>
      </p:sp>
      <p:sp>
        <p:nvSpPr>
          <p:cNvPr id="20486" name="TextBox 12"/>
          <p:cNvSpPr txBox="1">
            <a:spLocks noChangeArrowheads="1"/>
          </p:cNvSpPr>
          <p:nvPr/>
        </p:nvSpPr>
        <p:spPr bwMode="auto">
          <a:xfrm>
            <a:off x="3429000" y="3733800"/>
            <a:ext cx="4876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>
                <a:solidFill>
                  <a:schemeClr val="bg2"/>
                </a:solidFill>
                <a:latin typeface="Calibri" pitchFamily="34" charset="0"/>
              </a:rPr>
              <a:t>29% of Facebook users are </a:t>
            </a:r>
            <a:r>
              <a:rPr lang="en-US" sz="4800">
                <a:solidFill>
                  <a:srgbClr val="7D0040"/>
                </a:solidFill>
                <a:latin typeface="Calibri" pitchFamily="34" charset="0"/>
              </a:rPr>
              <a:t>35-54</a:t>
            </a:r>
          </a:p>
        </p:txBody>
      </p:sp>
      <p:sp>
        <p:nvSpPr>
          <p:cNvPr id="20487" name="TextBox 13"/>
          <p:cNvSpPr txBox="1">
            <a:spLocks noChangeArrowheads="1"/>
          </p:cNvSpPr>
          <p:nvPr/>
        </p:nvSpPr>
        <p:spPr bwMode="auto">
          <a:xfrm>
            <a:off x="1219200" y="3436938"/>
            <a:ext cx="152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31% are college alumni</a:t>
            </a:r>
          </a:p>
          <a:p>
            <a:endParaRPr lang="en-US"/>
          </a:p>
        </p:txBody>
      </p:sp>
      <p:sp>
        <p:nvSpPr>
          <p:cNvPr id="20488" name="TextBox 10"/>
          <p:cNvSpPr txBox="1">
            <a:spLocks noChangeArrowheads="1"/>
          </p:cNvSpPr>
          <p:nvPr/>
        </p:nvSpPr>
        <p:spPr bwMode="auto">
          <a:xfrm>
            <a:off x="3657600" y="6456363"/>
            <a:ext cx="3810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chemeClr val="bg2"/>
                </a:solidFill>
                <a:latin typeface="Calibri" pitchFamily="34" charset="0"/>
              </a:rPr>
              <a:t>Source: Facebook’s Social Ads Platform, as of 1/4/2010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71600"/>
            <a:ext cx="8229600" cy="60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700" smtClean="0">
                <a:latin typeface="Calibri" pitchFamily="34" charset="0"/>
                <a:cs typeface="Calibri" pitchFamily="34" charset="0"/>
              </a:rPr>
              <a:t>Focusing on quantity of fans and followers, not quality…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1295400" y="2514600"/>
            <a:ext cx="2743200" cy="15240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76400" y="2819400"/>
            <a:ext cx="25146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I have 10,000 followers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4419600" y="2438400"/>
            <a:ext cx="3657600" cy="22098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00600" y="2895600"/>
            <a:ext cx="31242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I have only 150, but I have interacted with </a:t>
            </a:r>
            <a:r>
              <a:rPr lang="en-US" sz="2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all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of them</a:t>
            </a:r>
          </a:p>
        </p:txBody>
      </p:sp>
      <p:pic>
        <p:nvPicPr>
          <p:cNvPr id="89094" name="Picture 9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4038600"/>
            <a:ext cx="1101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5" name="Picture 10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4724400"/>
            <a:ext cx="1101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838200" y="5181600"/>
            <a:ext cx="1828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Not useful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19600" y="5867400"/>
            <a:ext cx="1447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Useful </a:t>
            </a:r>
          </a:p>
        </p:txBody>
      </p:sp>
      <p:sp>
        <p:nvSpPr>
          <p:cNvPr id="89098" name="Title 1"/>
          <p:cNvSpPr>
            <a:spLocks/>
          </p:cNvSpPr>
          <p:nvPr/>
        </p:nvSpPr>
        <p:spPr bwMode="auto">
          <a:xfrm>
            <a:off x="2667000" y="274638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>
                <a:solidFill>
                  <a:srgbClr val="7F7F7F"/>
                </a:solidFill>
                <a:latin typeface="Calibri" pitchFamily="34" charset="0"/>
              </a:rPr>
              <a:t>Brand Champion -  Don’ts</a:t>
            </a:r>
          </a:p>
        </p:txBody>
      </p:sp>
      <p:sp>
        <p:nvSpPr>
          <p:cNvPr id="89099" name="Rounded Rectangle 14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100" name="Rounded Rectangle 4"/>
          <p:cNvSpPr>
            <a:spLocks noChangeArrowheads="1"/>
          </p:cNvSpPr>
          <p:nvPr/>
        </p:nvSpPr>
        <p:spPr bwMode="auto">
          <a:xfrm>
            <a:off x="860425" y="479425"/>
            <a:ext cx="1555750" cy="71755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077200" cy="60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Auto-tweeting from Facebook page</a:t>
            </a:r>
          </a:p>
        </p:txBody>
      </p:sp>
      <p:pic>
        <p:nvPicPr>
          <p:cNvPr id="146436" name="Picture 4" descr="facebook-autotweeting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286000"/>
            <a:ext cx="5257800" cy="372745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6" name="Right Arrow 5"/>
          <p:cNvSpPr/>
          <p:nvPr/>
        </p:nvSpPr>
        <p:spPr>
          <a:xfrm>
            <a:off x="2743200" y="2438400"/>
            <a:ext cx="7493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1140" name="Rectangle 6"/>
          <p:cNvSpPr>
            <a:spLocks noChangeArrowheads="1"/>
          </p:cNvSpPr>
          <p:nvPr/>
        </p:nvSpPr>
        <p:spPr bwMode="auto">
          <a:xfrm>
            <a:off x="152400" y="2438400"/>
            <a:ext cx="24384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>
                <a:solidFill>
                  <a:srgbClr val="7F7F7F"/>
                </a:solidFill>
                <a:latin typeface="Calibri" pitchFamily="34" charset="0"/>
              </a:rPr>
              <a:t>From Facebook only</a:t>
            </a:r>
          </a:p>
        </p:txBody>
      </p:sp>
      <p:sp>
        <p:nvSpPr>
          <p:cNvPr id="8" name="Right Arrow 7"/>
          <p:cNvSpPr/>
          <p:nvPr/>
        </p:nvSpPr>
        <p:spPr>
          <a:xfrm>
            <a:off x="2743200" y="4876800"/>
            <a:ext cx="7493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1142" name="Rectangle 8"/>
          <p:cNvSpPr>
            <a:spLocks noChangeArrowheads="1"/>
          </p:cNvSpPr>
          <p:nvPr/>
        </p:nvSpPr>
        <p:spPr bwMode="auto">
          <a:xfrm>
            <a:off x="1143000" y="4876800"/>
            <a:ext cx="24384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>
                <a:solidFill>
                  <a:srgbClr val="7F7F7F"/>
                </a:solidFill>
                <a:latin typeface="Calibri" pitchFamily="34" charset="0"/>
              </a:rPr>
              <a:t>Boring links</a:t>
            </a:r>
          </a:p>
        </p:txBody>
      </p:sp>
      <p:sp>
        <p:nvSpPr>
          <p:cNvPr id="91143" name="Title 1"/>
          <p:cNvSpPr>
            <a:spLocks/>
          </p:cNvSpPr>
          <p:nvPr/>
        </p:nvSpPr>
        <p:spPr bwMode="auto">
          <a:xfrm>
            <a:off x="2667000" y="274638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>
                <a:solidFill>
                  <a:srgbClr val="7F7F7F"/>
                </a:solidFill>
                <a:latin typeface="Calibri" pitchFamily="34" charset="0"/>
              </a:rPr>
              <a:t>Brand Champion -  Don’ts</a:t>
            </a:r>
          </a:p>
        </p:txBody>
      </p:sp>
      <p:sp>
        <p:nvSpPr>
          <p:cNvPr id="91144" name="Rounded Rectangle 11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45" name="Rounded Rectangle 4"/>
          <p:cNvSpPr>
            <a:spLocks noChangeArrowheads="1"/>
          </p:cNvSpPr>
          <p:nvPr/>
        </p:nvSpPr>
        <p:spPr bwMode="auto">
          <a:xfrm>
            <a:off x="860425" y="479425"/>
            <a:ext cx="1555750" cy="71755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229600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900" smtClean="0">
                <a:latin typeface="Calibri" pitchFamily="34" charset="0"/>
                <a:cs typeface="Calibri" pitchFamily="34" charset="0"/>
              </a:rPr>
              <a:t>Waiting too long to answer a tweet or page comment</a:t>
            </a:r>
          </a:p>
        </p:txBody>
      </p:sp>
      <p:pic>
        <p:nvPicPr>
          <p:cNvPr id="5" name="Picture 4" descr="united-rep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9800"/>
            <a:ext cx="4114800" cy="212248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Picture 5" descr="Screen shot 2010-06-01 at 2.32.00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2209800"/>
            <a:ext cx="4186238" cy="37338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Up Arrow 6"/>
          <p:cNvSpPr/>
          <p:nvPr/>
        </p:nvSpPr>
        <p:spPr>
          <a:xfrm>
            <a:off x="914400" y="4419600"/>
            <a:ext cx="484188" cy="533400"/>
          </a:xfrm>
          <a:prstGeom prst="up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3189" name="Rectangle 7"/>
          <p:cNvSpPr>
            <a:spLocks noChangeArrowheads="1"/>
          </p:cNvSpPr>
          <p:nvPr/>
        </p:nvSpPr>
        <p:spPr bwMode="auto">
          <a:xfrm>
            <a:off x="457200" y="4953000"/>
            <a:ext cx="17526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>
                <a:solidFill>
                  <a:srgbClr val="7F7F7F"/>
                </a:solidFill>
                <a:latin typeface="Calibri" pitchFamily="34" charset="0"/>
              </a:rPr>
              <a:t>Disappointed customer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4191000" y="5562600"/>
            <a:ext cx="4445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3191" name="Rectangle 10"/>
          <p:cNvSpPr>
            <a:spLocks noChangeArrowheads="1"/>
          </p:cNvSpPr>
          <p:nvPr/>
        </p:nvSpPr>
        <p:spPr bwMode="auto">
          <a:xfrm>
            <a:off x="2590800" y="5562600"/>
            <a:ext cx="17526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>
                <a:solidFill>
                  <a:srgbClr val="7F7F7F"/>
                </a:solidFill>
                <a:latin typeface="Calibri" pitchFamily="34" charset="0"/>
              </a:rPr>
              <a:t>No response</a:t>
            </a:r>
          </a:p>
        </p:txBody>
      </p:sp>
      <p:sp>
        <p:nvSpPr>
          <p:cNvPr id="93192" name="Title 1"/>
          <p:cNvSpPr>
            <a:spLocks/>
          </p:cNvSpPr>
          <p:nvPr/>
        </p:nvSpPr>
        <p:spPr bwMode="auto">
          <a:xfrm>
            <a:off x="2667000" y="274638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>
                <a:solidFill>
                  <a:srgbClr val="7F7F7F"/>
                </a:solidFill>
                <a:latin typeface="Calibri" pitchFamily="34" charset="0"/>
              </a:rPr>
              <a:t>Brand Champion -  Don’ts</a:t>
            </a:r>
          </a:p>
        </p:txBody>
      </p:sp>
      <p:sp>
        <p:nvSpPr>
          <p:cNvPr id="93193" name="Rounded Rectangle 12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194" name="Rounded Rectangle 4"/>
          <p:cNvSpPr>
            <a:spLocks noChangeArrowheads="1"/>
          </p:cNvSpPr>
          <p:nvPr/>
        </p:nvSpPr>
        <p:spPr bwMode="auto">
          <a:xfrm>
            <a:off x="860425" y="479425"/>
            <a:ext cx="1555750" cy="71755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>
            <a:off x="4267200" y="4495800"/>
            <a:ext cx="4495800" cy="19050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5234" name="Content Placeholder 2"/>
          <p:cNvSpPr>
            <a:spLocks noGrp="1"/>
          </p:cNvSpPr>
          <p:nvPr>
            <p:ph idx="4294967295"/>
          </p:nvPr>
        </p:nvSpPr>
        <p:spPr>
          <a:xfrm>
            <a:off x="381000" y="1371600"/>
            <a:ext cx="8153400" cy="60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Make fans/followers do too much work…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152400" y="2057400"/>
            <a:ext cx="7467600" cy="2514600"/>
          </a:xfrm>
          <a:prstGeom prst="wedgeEllipseCallout">
            <a:avLst/>
          </a:prstGeom>
          <a:gradFill>
            <a:gsLst>
              <a:gs pos="0">
                <a:srgbClr val="F99D31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43000" y="2362200"/>
            <a:ext cx="601980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To enter our contest, you must write a 6,000 word essay and then email it, tweet it, post it on your Facebook </a:t>
            </a:r>
            <a:r>
              <a:rPr lang="en-US" sz="2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and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add it to 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yourLinkedin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00600" y="4724400"/>
            <a:ext cx="38100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..oh and it has to rhyme and be written in iambic pentameter…</a:t>
            </a:r>
          </a:p>
        </p:txBody>
      </p:sp>
      <p:pic>
        <p:nvPicPr>
          <p:cNvPr id="95238" name="Picture 8" descr="brand-champ-transpar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4724400"/>
            <a:ext cx="1330325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9" name="Title 1"/>
          <p:cNvSpPr>
            <a:spLocks/>
          </p:cNvSpPr>
          <p:nvPr/>
        </p:nvSpPr>
        <p:spPr bwMode="auto">
          <a:xfrm>
            <a:off x="2438400" y="274638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>
                <a:solidFill>
                  <a:srgbClr val="7F7F7F"/>
                </a:solidFill>
                <a:latin typeface="Calibri" pitchFamily="34" charset="0"/>
              </a:rPr>
              <a:t>Brand Champion -  Don’ts</a:t>
            </a:r>
          </a:p>
        </p:txBody>
      </p:sp>
      <p:sp>
        <p:nvSpPr>
          <p:cNvPr id="95240" name="Rounded Rectangle 11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5241" name="Rounded Rectangle 4"/>
          <p:cNvSpPr>
            <a:spLocks noChangeArrowheads="1"/>
          </p:cNvSpPr>
          <p:nvPr/>
        </p:nvSpPr>
        <p:spPr bwMode="auto">
          <a:xfrm>
            <a:off x="860425" y="479425"/>
            <a:ext cx="1555750" cy="71755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229600" cy="44958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Don’t post photos of Bozzuto employees with alcohol in hand</a:t>
            </a:r>
          </a:p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Don’t use slang or profanity in any postings</a:t>
            </a:r>
          </a:p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Minimum of 3 updates per week</a:t>
            </a:r>
          </a:p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Maximum of 1 update per day</a:t>
            </a:r>
          </a:p>
        </p:txBody>
      </p:sp>
      <p:sp>
        <p:nvSpPr>
          <p:cNvPr id="97282" name="Title 1"/>
          <p:cNvSpPr>
            <a:spLocks/>
          </p:cNvSpPr>
          <p:nvPr/>
        </p:nvSpPr>
        <p:spPr bwMode="auto">
          <a:xfrm>
            <a:off x="2286000" y="457200"/>
            <a:ext cx="6096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Bozzuto Social Media Standards</a:t>
            </a:r>
          </a:p>
        </p:txBody>
      </p:sp>
      <p:sp>
        <p:nvSpPr>
          <p:cNvPr id="97283" name="Rounded Rectangle 12"/>
          <p:cNvSpPr>
            <a:spLocks noChangeArrowheads="1"/>
          </p:cNvSpPr>
          <p:nvPr/>
        </p:nvSpPr>
        <p:spPr bwMode="auto">
          <a:xfrm>
            <a:off x="457200" y="457200"/>
            <a:ext cx="16764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84" name="Rounded Rectangle 4"/>
          <p:cNvSpPr>
            <a:spLocks noChangeArrowheads="1"/>
          </p:cNvSpPr>
          <p:nvPr/>
        </p:nvSpPr>
        <p:spPr bwMode="auto">
          <a:xfrm>
            <a:off x="519113" y="533400"/>
            <a:ext cx="1600200" cy="587375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229600" cy="44958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Don't delete negative comments unless they are harmful or inflammatory</a:t>
            </a:r>
          </a:p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Don’t post pricing specials</a:t>
            </a:r>
          </a:p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Avoid religious terms and links in updates and posts </a:t>
            </a:r>
          </a:p>
        </p:txBody>
      </p:sp>
      <p:sp>
        <p:nvSpPr>
          <p:cNvPr id="99330" name="Title 1"/>
          <p:cNvSpPr>
            <a:spLocks/>
          </p:cNvSpPr>
          <p:nvPr/>
        </p:nvSpPr>
        <p:spPr bwMode="auto">
          <a:xfrm>
            <a:off x="2286000" y="457200"/>
            <a:ext cx="6096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Bozzuto Social Media Standards</a:t>
            </a:r>
          </a:p>
        </p:txBody>
      </p:sp>
      <p:sp>
        <p:nvSpPr>
          <p:cNvPr id="99331" name="Rounded Rectangle 12"/>
          <p:cNvSpPr>
            <a:spLocks noChangeArrowheads="1"/>
          </p:cNvSpPr>
          <p:nvPr/>
        </p:nvSpPr>
        <p:spPr bwMode="auto">
          <a:xfrm>
            <a:off x="457200" y="457200"/>
            <a:ext cx="16764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9332" name="Rounded Rectangle 4"/>
          <p:cNvSpPr>
            <a:spLocks noChangeArrowheads="1"/>
          </p:cNvSpPr>
          <p:nvPr/>
        </p:nvSpPr>
        <p:spPr bwMode="auto">
          <a:xfrm>
            <a:off x="519113" y="533400"/>
            <a:ext cx="1600200" cy="587375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229600" cy="44958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Avoid links, updates and posts about social commentary, politics and controversial topics</a:t>
            </a:r>
          </a:p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Respond to all comments positive and negative</a:t>
            </a:r>
          </a:p>
          <a:p>
            <a:pPr eaLnBrk="1" hangingPunct="1"/>
            <a:r>
              <a:rPr lang="en-US" sz="3600" smtClean="0">
                <a:latin typeface="Calibri" pitchFamily="34" charset="0"/>
                <a:cs typeface="Calibri" pitchFamily="34" charset="0"/>
              </a:rPr>
              <a:t>When in doubt, don’t post - escalate to PM, regional manager and Lauren</a:t>
            </a:r>
          </a:p>
        </p:txBody>
      </p:sp>
      <p:sp>
        <p:nvSpPr>
          <p:cNvPr id="101378" name="Title 1"/>
          <p:cNvSpPr>
            <a:spLocks/>
          </p:cNvSpPr>
          <p:nvPr/>
        </p:nvSpPr>
        <p:spPr bwMode="auto">
          <a:xfrm>
            <a:off x="2286000" y="457200"/>
            <a:ext cx="6096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Bozzuto Social Media Standards</a:t>
            </a:r>
          </a:p>
        </p:txBody>
      </p:sp>
      <p:sp>
        <p:nvSpPr>
          <p:cNvPr id="101379" name="Rounded Rectangle 12"/>
          <p:cNvSpPr>
            <a:spLocks noChangeArrowheads="1"/>
          </p:cNvSpPr>
          <p:nvPr/>
        </p:nvSpPr>
        <p:spPr bwMode="auto">
          <a:xfrm>
            <a:off x="457200" y="457200"/>
            <a:ext cx="16764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380" name="Rounded Rectangle 4"/>
          <p:cNvSpPr>
            <a:spLocks noChangeArrowheads="1"/>
          </p:cNvSpPr>
          <p:nvPr/>
        </p:nvSpPr>
        <p:spPr bwMode="auto">
          <a:xfrm>
            <a:off x="519113" y="533400"/>
            <a:ext cx="1600200" cy="587375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</a:t>
            </a:r>
          </a:p>
        </p:txBody>
      </p:sp>
      <p:sp>
        <p:nvSpPr>
          <p:cNvPr id="103426" name="Rectangle 9"/>
          <p:cNvSpPr>
            <a:spLocks noChangeArrowheads="1"/>
          </p:cNvSpPr>
          <p:nvPr/>
        </p:nvSpPr>
        <p:spPr bwMode="auto">
          <a:xfrm>
            <a:off x="1066800" y="2286000"/>
            <a:ext cx="6858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AutoNum type="arabicPeriod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Evaluated 25+ social media management</a:t>
            </a:r>
            <a:br>
              <a:rPr lang="en-US" sz="2400">
                <a:solidFill>
                  <a:schemeClr val="bg2"/>
                </a:solidFill>
                <a:latin typeface="Calibri" pitchFamily="34" charset="0"/>
              </a:rPr>
            </a:b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tools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Web based – can access from any computer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Adopted by major brands</a:t>
            </a:r>
          </a:p>
        </p:txBody>
      </p:sp>
      <p:pic>
        <p:nvPicPr>
          <p:cNvPr id="103427" name="Picture 9" descr="hootsuite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913" y="412750"/>
            <a:ext cx="344328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8" name="TextBox 25"/>
          <p:cNvSpPr txBox="1">
            <a:spLocks noChangeArrowheads="1"/>
          </p:cNvSpPr>
          <p:nvPr/>
        </p:nvSpPr>
        <p:spPr bwMode="auto">
          <a:xfrm>
            <a:off x="1143000" y="1600200"/>
            <a:ext cx="381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solidFill>
                  <a:srgbClr val="7D0040"/>
                </a:solidFill>
                <a:latin typeface="Calibri" pitchFamily="34" charset="0"/>
              </a:rPr>
              <a:t>Hootsuite</a:t>
            </a:r>
          </a:p>
        </p:txBody>
      </p:sp>
      <p:pic>
        <p:nvPicPr>
          <p:cNvPr id="103429" name="Picture 11" descr="hootsuitelog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803650"/>
            <a:ext cx="662940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0" name="Rounded Rectangle 9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431" name="Rounded Rectangle 4"/>
          <p:cNvSpPr>
            <a:spLocks noChangeArrowheads="1"/>
          </p:cNvSpPr>
          <p:nvPr/>
        </p:nvSpPr>
        <p:spPr bwMode="auto">
          <a:xfrm>
            <a:off x="860425" y="479425"/>
            <a:ext cx="1555750" cy="71755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 idx="4294967295"/>
          </p:nvPr>
        </p:nvSpPr>
        <p:spPr>
          <a:xfrm>
            <a:off x="2286000" y="274638"/>
            <a:ext cx="4724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</a:t>
            </a:r>
          </a:p>
        </p:txBody>
      </p:sp>
      <p:sp>
        <p:nvSpPr>
          <p:cNvPr id="105474" name="Rectangle 9"/>
          <p:cNvSpPr>
            <a:spLocks noChangeArrowheads="1"/>
          </p:cNvSpPr>
          <p:nvPr/>
        </p:nvSpPr>
        <p:spPr bwMode="auto">
          <a:xfrm>
            <a:off x="762000" y="2286000"/>
            <a:ext cx="68580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AutoNum type="arabicPeriod"/>
            </a:pP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Team workflow – manage multiple</a:t>
            </a:r>
            <a:br>
              <a:rPr lang="en-US" sz="2800">
                <a:solidFill>
                  <a:schemeClr val="bg2"/>
                </a:solidFill>
                <a:latin typeface="Calibri" pitchFamily="34" charset="0"/>
              </a:rPr>
            </a:b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users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Facebook, Twitter, LinkedIn, Foursquare</a:t>
            </a:r>
            <a:br>
              <a:rPr lang="en-US" sz="2800">
                <a:solidFill>
                  <a:schemeClr val="bg2"/>
                </a:solidFill>
                <a:latin typeface="Calibri" pitchFamily="34" charset="0"/>
              </a:rPr>
            </a:b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and more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Schedule updates and tweets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Brand monitoring – who’s talking about us?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Track statistics – clicks and visualizations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iPhone app and Blackberry coming soon</a:t>
            </a:r>
          </a:p>
          <a:p>
            <a:pPr marL="342900" indent="-342900">
              <a:buFont typeface="Arial" charset="0"/>
              <a:buAutoNum type="arabicPeriod"/>
            </a:pPr>
            <a:endParaRPr lang="en-US" sz="2800">
              <a:solidFill>
                <a:schemeClr val="bg2"/>
              </a:solidFill>
              <a:latin typeface="Calibri" pitchFamily="34" charset="0"/>
            </a:endParaRPr>
          </a:p>
          <a:p>
            <a:pPr marL="342900" indent="-342900">
              <a:buFont typeface="Arial" charset="0"/>
              <a:buAutoNum type="arabicPeriod"/>
            </a:pPr>
            <a:endParaRPr lang="en-US" sz="2800">
              <a:solidFill>
                <a:schemeClr val="bg2"/>
              </a:solidFill>
              <a:latin typeface="Calibri" pitchFamily="34" charset="0"/>
            </a:endParaRPr>
          </a:p>
        </p:txBody>
      </p:sp>
      <p:pic>
        <p:nvPicPr>
          <p:cNvPr id="105475" name="Picture 7" descr="hootsuite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913" y="412750"/>
            <a:ext cx="344328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Rounded Rectangle 8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77" name="Rounded Rectangle 4"/>
          <p:cNvSpPr>
            <a:spLocks noChangeArrowheads="1"/>
          </p:cNvSpPr>
          <p:nvPr/>
        </p:nvSpPr>
        <p:spPr bwMode="auto">
          <a:xfrm>
            <a:off x="914400" y="5334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105478" name="TextBox 25"/>
          <p:cNvSpPr txBox="1">
            <a:spLocks noChangeArrowheads="1"/>
          </p:cNvSpPr>
          <p:nvPr/>
        </p:nvSpPr>
        <p:spPr bwMode="auto">
          <a:xfrm>
            <a:off x="1143000" y="1600200"/>
            <a:ext cx="381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solidFill>
                  <a:srgbClr val="7D0040"/>
                </a:solidFill>
                <a:latin typeface="Calibri" pitchFamily="34" charset="0"/>
              </a:rPr>
              <a:t>Hootsuite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ounded Rectangle 11"/>
          <p:cNvSpPr>
            <a:spLocks noChangeArrowheads="1"/>
          </p:cNvSpPr>
          <p:nvPr/>
        </p:nvSpPr>
        <p:spPr bwMode="auto">
          <a:xfrm>
            <a:off x="838200" y="4572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752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</a:t>
            </a:r>
          </a:p>
        </p:txBody>
      </p:sp>
      <p:sp>
        <p:nvSpPr>
          <p:cNvPr id="107523" name="TextBox 6"/>
          <p:cNvSpPr txBox="1">
            <a:spLocks noChangeArrowheads="1"/>
          </p:cNvSpPr>
          <p:nvPr/>
        </p:nvSpPr>
        <p:spPr bwMode="auto">
          <a:xfrm>
            <a:off x="914400" y="1571625"/>
            <a:ext cx="73914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AutoNum type="arabicPeriod"/>
            </a:pP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All property Facebook fan pages, Twitter profiles and related accounts already setup.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en-US" sz="2400" b="1">
                <a:solidFill>
                  <a:schemeClr val="bg2"/>
                </a:solidFill>
                <a:latin typeface="Calibri" pitchFamily="34" charset="0"/>
              </a:rPr>
              <a:t>HootSuite</a:t>
            </a:r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 for daily messaging, management and tracking.</a:t>
            </a:r>
          </a:p>
        </p:txBody>
      </p:sp>
      <p:pic>
        <p:nvPicPr>
          <p:cNvPr id="107524" name="Picture 11" descr="portfolio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 b="14943"/>
          <a:stretch>
            <a:fillRect/>
          </a:stretch>
        </p:blipFill>
        <p:spPr bwMode="auto">
          <a:xfrm>
            <a:off x="1714500" y="3200400"/>
            <a:ext cx="54483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5" name="Oval 12"/>
          <p:cNvSpPr>
            <a:spLocks noChangeArrowheads="1"/>
          </p:cNvSpPr>
          <p:nvPr/>
        </p:nvSpPr>
        <p:spPr bwMode="auto">
          <a:xfrm>
            <a:off x="2133600" y="3200400"/>
            <a:ext cx="4343400" cy="762000"/>
          </a:xfrm>
          <a:prstGeom prst="ellipse">
            <a:avLst/>
          </a:prstGeom>
          <a:noFill/>
          <a:ln w="28575">
            <a:solidFill>
              <a:srgbClr val="7D00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6" name="Oval 13"/>
          <p:cNvSpPr>
            <a:spLocks noChangeArrowheads="1"/>
          </p:cNvSpPr>
          <p:nvPr/>
        </p:nvSpPr>
        <p:spPr bwMode="auto">
          <a:xfrm>
            <a:off x="4343400" y="3810000"/>
            <a:ext cx="2743200" cy="762000"/>
          </a:xfrm>
          <a:prstGeom prst="ellipse">
            <a:avLst/>
          </a:prstGeom>
          <a:noFill/>
          <a:ln w="28575">
            <a:solidFill>
              <a:srgbClr val="7D00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7" name="Oval 14"/>
          <p:cNvSpPr>
            <a:spLocks noChangeArrowheads="1"/>
          </p:cNvSpPr>
          <p:nvPr/>
        </p:nvSpPr>
        <p:spPr bwMode="auto">
          <a:xfrm>
            <a:off x="4419600" y="5638800"/>
            <a:ext cx="2590800" cy="457200"/>
          </a:xfrm>
          <a:prstGeom prst="ellipse">
            <a:avLst/>
          </a:prstGeom>
          <a:noFill/>
          <a:ln w="28575">
            <a:solidFill>
              <a:srgbClr val="7D00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8" name="Rounded Rectangle 4"/>
          <p:cNvSpPr>
            <a:spLocks noChangeArrowheads="1"/>
          </p:cNvSpPr>
          <p:nvPr/>
        </p:nvSpPr>
        <p:spPr bwMode="auto">
          <a:xfrm>
            <a:off x="860425" y="479425"/>
            <a:ext cx="1555750" cy="71755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Who Uses Twitter?</a:t>
            </a:r>
          </a:p>
        </p:txBody>
      </p:sp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838200" y="1905000"/>
            <a:ext cx="7010400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2400"/>
              </a:spcAft>
            </a:pPr>
            <a:r>
              <a:rPr lang="en-US" sz="2200">
                <a:solidFill>
                  <a:schemeClr val="bg2"/>
                </a:solidFill>
                <a:latin typeface="Calibri" pitchFamily="34" charset="0"/>
              </a:rPr>
              <a:t>2009 </a:t>
            </a:r>
            <a:r>
              <a:rPr lang="en-US" sz="4000">
                <a:solidFill>
                  <a:srgbClr val="008BB0"/>
                </a:solidFill>
                <a:latin typeface="Calibri" pitchFamily="34" charset="0"/>
              </a:rPr>
              <a:t>18 million</a:t>
            </a:r>
            <a:r>
              <a:rPr lang="en-US">
                <a:solidFill>
                  <a:schemeClr val="bg2"/>
                </a:solidFill>
                <a:latin typeface="Calibri" pitchFamily="34" charset="0"/>
              </a:rPr>
              <a:t> adult Twitter users</a:t>
            </a:r>
          </a:p>
          <a:p>
            <a:pPr>
              <a:spcAft>
                <a:spcPts val="2400"/>
              </a:spcAft>
            </a:pPr>
            <a:r>
              <a:rPr lang="en-US" sz="2200">
                <a:solidFill>
                  <a:schemeClr val="bg2"/>
                </a:solidFill>
                <a:latin typeface="Calibri" pitchFamily="34" charset="0"/>
              </a:rPr>
              <a:t>2010</a:t>
            </a:r>
            <a:r>
              <a:rPr lang="en-US" sz="4000">
                <a:solidFill>
                  <a:srgbClr val="008BB0"/>
                </a:solidFill>
                <a:latin typeface="Calibri" pitchFamily="34" charset="0"/>
              </a:rPr>
              <a:t>26 million</a:t>
            </a:r>
            <a:r>
              <a:rPr lang="en-US">
                <a:solidFill>
                  <a:schemeClr val="bg2"/>
                </a:solidFill>
                <a:latin typeface="Calibri" pitchFamily="34" charset="0"/>
              </a:rPr>
              <a:t>projected adult Twitter users</a:t>
            </a:r>
          </a:p>
          <a:p>
            <a:pPr>
              <a:spcAft>
                <a:spcPts val="2400"/>
              </a:spcAft>
            </a:pPr>
            <a:r>
              <a:rPr lang="en-US" sz="2200">
                <a:solidFill>
                  <a:schemeClr val="bg2"/>
                </a:solidFill>
                <a:latin typeface="Calibri" pitchFamily="34" charset="0"/>
              </a:rPr>
              <a:t>2011</a:t>
            </a:r>
            <a:r>
              <a:rPr lang="en-US" sz="4000">
                <a:solidFill>
                  <a:srgbClr val="008BB0"/>
                </a:solidFill>
                <a:latin typeface="Calibri" pitchFamily="34" charset="0"/>
              </a:rPr>
              <a:t>32 million</a:t>
            </a:r>
            <a:r>
              <a:rPr lang="en-US">
                <a:solidFill>
                  <a:schemeClr val="bg2"/>
                </a:solidFill>
                <a:latin typeface="Calibri" pitchFamily="34" charset="0"/>
              </a:rPr>
              <a:t> projected adult Twitter users</a:t>
            </a:r>
          </a:p>
          <a:p>
            <a:pPr>
              <a:spcAft>
                <a:spcPts val="2400"/>
              </a:spcAft>
            </a:pPr>
            <a:endParaRPr lang="en-US"/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7543800" y="2789238"/>
            <a:ext cx="12954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99D31"/>
                </a:solidFill>
                <a:latin typeface="Calibri" pitchFamily="34" charset="0"/>
              </a:rPr>
              <a:t>Get in NOW!</a:t>
            </a:r>
          </a:p>
          <a:p>
            <a:endParaRPr lang="en-US" sz="3200">
              <a:solidFill>
                <a:srgbClr val="F99D31"/>
              </a:solidFill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1295400" y="6096000"/>
            <a:ext cx="632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7F7F7F"/>
                </a:solidFill>
                <a:latin typeface="Calibri" pitchFamily="34" charset="0"/>
              </a:rPr>
              <a:t>Note: Ages 18+ Internet users who access Twitter via any platform at least monthly</a:t>
            </a:r>
          </a:p>
          <a:p>
            <a:pPr algn="ctr"/>
            <a:r>
              <a:rPr lang="en-US" sz="1200">
                <a:solidFill>
                  <a:srgbClr val="7F7F7F"/>
                </a:solidFill>
                <a:latin typeface="Calibri" pitchFamily="34" charset="0"/>
              </a:rPr>
              <a:t>Source: eMarketer, April 2010</a:t>
            </a:r>
          </a:p>
        </p:txBody>
      </p:sp>
      <p:sp>
        <p:nvSpPr>
          <p:cNvPr id="7" name="Right Arrow 6"/>
          <p:cNvSpPr/>
          <p:nvPr/>
        </p:nvSpPr>
        <p:spPr>
          <a:xfrm rot="10800000">
            <a:off x="6553200" y="2971800"/>
            <a:ext cx="914400" cy="6858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  <a:lin ang="4620000" scaled="0"/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5029200" cy="8382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</a:t>
            </a:r>
          </a:p>
        </p:txBody>
      </p:sp>
      <p:graphicFrame>
        <p:nvGraphicFramePr>
          <p:cNvPr id="9" name="Diagram 8"/>
          <p:cNvGraphicFramePr/>
          <p:nvPr/>
        </p:nvGraphicFramePr>
        <p:xfrm>
          <a:off x="1074015" y="1400568"/>
          <a:ext cx="6926120" cy="4825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9571" name="Rounded Rectangle 6"/>
          <p:cNvSpPr>
            <a:spLocks noChangeArrowheads="1"/>
          </p:cNvSpPr>
          <p:nvPr/>
        </p:nvSpPr>
        <p:spPr bwMode="auto">
          <a:xfrm>
            <a:off x="533400" y="457200"/>
            <a:ext cx="21336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2" name="Rounded Rectangle 4"/>
          <p:cNvSpPr>
            <a:spLocks noChangeArrowheads="1"/>
          </p:cNvSpPr>
          <p:nvPr/>
        </p:nvSpPr>
        <p:spPr bwMode="auto">
          <a:xfrm>
            <a:off x="609600" y="533400"/>
            <a:ext cx="19812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Incentives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 Selection</a:t>
            </a:r>
          </a:p>
        </p:txBody>
      </p:sp>
      <p:sp>
        <p:nvSpPr>
          <p:cNvPr id="111618" name="TextBox 3"/>
          <p:cNvSpPr txBox="1">
            <a:spLocks noChangeArrowheads="1"/>
          </p:cNvSpPr>
          <p:nvPr/>
        </p:nvSpPr>
        <p:spPr bwMode="auto">
          <a:xfrm>
            <a:off x="838200" y="1295400"/>
            <a:ext cx="72390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We’re looking for:</a:t>
            </a:r>
          </a:p>
          <a:p>
            <a:endParaRPr lang="en-US" sz="3200">
              <a:solidFill>
                <a:schemeClr val="bg2"/>
              </a:solidFill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Current users of Facebook, Twitter and any other social media network for at least 1 year.</a:t>
            </a:r>
          </a:p>
          <a:p>
            <a:pPr lvl="1">
              <a:buFont typeface="Arial" charset="0"/>
              <a:buChar char="•"/>
            </a:pPr>
            <a:endParaRPr lang="en-US" sz="3200">
              <a:solidFill>
                <a:schemeClr val="bg2"/>
              </a:solidFill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Robust personal fan pages, Twitter profiles, LI accounts, Foursquare activity a plus.</a:t>
            </a:r>
          </a:p>
          <a:p>
            <a:pPr lvl="1">
              <a:buFont typeface="Arial" charset="0"/>
              <a:buNone/>
            </a:pPr>
            <a:endParaRPr lang="en-US" sz="3200">
              <a:solidFill>
                <a:schemeClr val="bg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Brand Champion Selection</a:t>
            </a:r>
          </a:p>
        </p:txBody>
      </p:sp>
      <p:sp>
        <p:nvSpPr>
          <p:cNvPr id="113666" name="TextBox 3"/>
          <p:cNvSpPr txBox="1">
            <a:spLocks noChangeArrowheads="1"/>
          </p:cNvSpPr>
          <p:nvPr/>
        </p:nvSpPr>
        <p:spPr bwMode="auto">
          <a:xfrm>
            <a:off x="838200" y="1295400"/>
            <a:ext cx="72390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We’re looking for:</a:t>
            </a:r>
          </a:p>
          <a:p>
            <a:endParaRPr lang="en-US" sz="3200">
              <a:solidFill>
                <a:schemeClr val="bg2"/>
              </a:solidFill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Direct experience managing a property (or business) fan page or social media networks a double plus</a:t>
            </a:r>
          </a:p>
          <a:p>
            <a:pPr lvl="1">
              <a:buFont typeface="Arial" charset="0"/>
              <a:buChar char="•"/>
            </a:pPr>
            <a:endParaRPr lang="en-US" sz="3200">
              <a:solidFill>
                <a:schemeClr val="bg2"/>
              </a:solidFill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Folks who LOVE social media and LOVE talking with residents and prospects</a:t>
            </a:r>
          </a:p>
          <a:p>
            <a:pPr lvl="1">
              <a:buFont typeface="Arial" charset="0"/>
              <a:buChar char="•"/>
            </a:pPr>
            <a:endParaRPr lang="en-US" sz="3200">
              <a:solidFill>
                <a:schemeClr val="bg2"/>
              </a:solidFill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Excellent spelling and grammar</a:t>
            </a:r>
          </a:p>
          <a:p>
            <a:pPr lvl="1">
              <a:buFont typeface="Arial" charset="0"/>
              <a:buChar char="•"/>
            </a:pPr>
            <a:endParaRPr lang="en-US" sz="3200">
              <a:solidFill>
                <a:schemeClr val="bg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pPr eaLnBrk="1" hangingPunct="1"/>
            <a:r>
              <a:rPr lang="en-US" sz="3300" smtClean="0">
                <a:latin typeface="Calibri" pitchFamily="34" charset="0"/>
                <a:cs typeface="Calibri" pitchFamily="34" charset="0"/>
              </a:rPr>
              <a:t>Remember…It’s About Getting New Leads Online</a:t>
            </a:r>
          </a:p>
        </p:txBody>
      </p:sp>
      <p:sp>
        <p:nvSpPr>
          <p:cNvPr id="117762" name="TextBox 25"/>
          <p:cNvSpPr txBox="1">
            <a:spLocks noChangeArrowheads="1"/>
          </p:cNvSpPr>
          <p:nvPr/>
        </p:nvSpPr>
        <p:spPr bwMode="auto">
          <a:xfrm>
            <a:off x="6116638" y="2133600"/>
            <a:ext cx="3027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F99D31"/>
                </a:solidFill>
                <a:latin typeface="Calibri" pitchFamily="34" charset="0"/>
              </a:rPr>
              <a:t>Residents &amp; Prospects!</a:t>
            </a:r>
          </a:p>
        </p:txBody>
      </p:sp>
      <p:sp>
        <p:nvSpPr>
          <p:cNvPr id="117763" name="TextBox 28"/>
          <p:cNvSpPr txBox="1">
            <a:spLocks noChangeArrowheads="1"/>
          </p:cNvSpPr>
          <p:nvPr/>
        </p:nvSpPr>
        <p:spPr bwMode="auto">
          <a:xfrm>
            <a:off x="0" y="1600200"/>
            <a:ext cx="3675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F99D31"/>
                </a:solidFill>
                <a:latin typeface="Calibri" pitchFamily="34" charset="0"/>
              </a:rPr>
              <a:t>Property’s Social Media</a:t>
            </a:r>
          </a:p>
        </p:txBody>
      </p:sp>
      <p:pic>
        <p:nvPicPr>
          <p:cNvPr id="117764" name="Picture 29" descr="facebook-128x12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09800"/>
            <a:ext cx="11382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5" name="Picture 30" descr="youtube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2895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6" name="Picture 31" descr="twitter-128x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495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7" name="Picture 32" descr="linkedin-128x128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3733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8" name="Picture 33" descr="community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2743200"/>
            <a:ext cx="2586038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ight Arrow 10"/>
          <p:cNvSpPr/>
          <p:nvPr/>
        </p:nvSpPr>
        <p:spPr>
          <a:xfrm>
            <a:off x="3124200" y="2590800"/>
            <a:ext cx="2895600" cy="25908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 bwMode="auto">
          <a:xfrm>
            <a:off x="304800" y="3810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Thank You!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295400" y="3124200"/>
          <a:ext cx="69342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7100"/>
                <a:gridCol w="3467100"/>
              </a:tblGrid>
              <a:tr h="727363">
                <a:tc>
                  <a:txBody>
                    <a:bodyPr/>
                    <a:lstStyle/>
                    <a:p>
                      <a:r>
                        <a:rPr lang="en-US" sz="2800" b="0" i="0" dirty="0" smtClean="0">
                          <a:latin typeface="Calibri"/>
                          <a:cs typeface="Calibri"/>
                        </a:rPr>
                        <a:t>Matthew Kilmurry</a:t>
                      </a:r>
                      <a:endParaRPr lang="en-US" sz="2800" b="0" i="0" dirty="0"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i="0" dirty="0" smtClean="0">
                          <a:latin typeface="Calibri"/>
                          <a:cs typeface="Calibri"/>
                        </a:rPr>
                        <a:t>Blair </a:t>
                      </a:r>
                      <a:r>
                        <a:rPr lang="en-US" sz="2800" b="0" i="0" dirty="0" err="1" smtClean="0">
                          <a:latin typeface="Calibri"/>
                          <a:cs typeface="Calibri"/>
                        </a:rPr>
                        <a:t>Mader</a:t>
                      </a:r>
                      <a:endParaRPr lang="en-US" sz="2800" b="0" i="0" dirty="0">
                        <a:latin typeface="Calibri"/>
                        <a:cs typeface="Calibri"/>
                      </a:endParaRPr>
                    </a:p>
                  </a:txBody>
                  <a:tcPr/>
                </a:tc>
              </a:tr>
              <a:tr h="898508">
                <a:tc>
                  <a:txBody>
                    <a:bodyPr/>
                    <a:lstStyle/>
                    <a:p>
                      <a:r>
                        <a:rPr lang="en-US" b="0" i="0" dirty="0" smtClean="0">
                          <a:solidFill>
                            <a:schemeClr val="bg2"/>
                          </a:solidFill>
                          <a:latin typeface="Calibri"/>
                          <a:cs typeface="Calibri"/>
                        </a:rPr>
                        <a:t>Director of Interactive Marketing</a:t>
                      </a:r>
                      <a:endParaRPr lang="en-US" b="0" i="0" dirty="0">
                        <a:solidFill>
                          <a:schemeClr val="bg2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 smtClean="0">
                          <a:solidFill>
                            <a:schemeClr val="bg2"/>
                          </a:solidFill>
                          <a:latin typeface="Calibri"/>
                          <a:cs typeface="Calibri"/>
                        </a:rPr>
                        <a:t>Interactive Marketing</a:t>
                      </a:r>
                      <a:r>
                        <a:rPr lang="en-US" b="0" i="0" baseline="0" dirty="0" smtClean="0">
                          <a:solidFill>
                            <a:schemeClr val="bg2"/>
                          </a:solidFill>
                          <a:latin typeface="Calibri"/>
                          <a:cs typeface="Calibri"/>
                        </a:rPr>
                        <a:t> Coordinator</a:t>
                      </a:r>
                      <a:endParaRPr lang="en-US" b="0" i="0" dirty="0">
                        <a:solidFill>
                          <a:schemeClr val="bg2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</a:tr>
              <a:tr h="520564">
                <a:tc>
                  <a:txBody>
                    <a:bodyPr/>
                    <a:lstStyle/>
                    <a:p>
                      <a:r>
                        <a:rPr lang="en-US" b="0" i="0" dirty="0" smtClean="0">
                          <a:solidFill>
                            <a:schemeClr val="bg2"/>
                          </a:solidFill>
                          <a:latin typeface="Calibri"/>
                          <a:cs typeface="Calibri"/>
                        </a:rPr>
                        <a:t>(301) 623-3650</a:t>
                      </a:r>
                      <a:endParaRPr lang="en-US" b="0" i="0" dirty="0">
                        <a:solidFill>
                          <a:schemeClr val="bg2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 smtClean="0">
                          <a:solidFill>
                            <a:schemeClr val="bg2"/>
                          </a:solidFill>
                          <a:latin typeface="Calibri"/>
                          <a:cs typeface="Calibri"/>
                        </a:rPr>
                        <a:t>(301) 446-2217</a:t>
                      </a:r>
                      <a:endParaRPr lang="en-US" b="0" i="0" dirty="0">
                        <a:solidFill>
                          <a:schemeClr val="bg2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</a:tr>
              <a:tr h="520564">
                <a:tc>
                  <a:txBody>
                    <a:bodyPr/>
                    <a:lstStyle/>
                    <a:p>
                      <a:r>
                        <a:rPr lang="en-US" b="0" i="0" dirty="0" err="1" smtClean="0">
                          <a:solidFill>
                            <a:schemeClr val="bg2"/>
                          </a:solidFill>
                          <a:latin typeface="Calibri"/>
                          <a:cs typeface="Calibri"/>
                        </a:rPr>
                        <a:t>mkilmurry@bozzuto.com</a:t>
                      </a:r>
                      <a:endParaRPr lang="en-US" b="0" i="0" dirty="0">
                        <a:solidFill>
                          <a:schemeClr val="bg2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 err="1" smtClean="0">
                          <a:solidFill>
                            <a:schemeClr val="bg2"/>
                          </a:solidFill>
                          <a:latin typeface="Calibri"/>
                          <a:cs typeface="Calibri"/>
                        </a:rPr>
                        <a:t>bmader@bozzuto.com</a:t>
                      </a:r>
                      <a:endParaRPr lang="en-US" b="0" i="0" dirty="0">
                        <a:solidFill>
                          <a:schemeClr val="bg2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9827" name="Picture 9" descr="youtube-128x12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352800"/>
            <a:ext cx="703263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28" name="Picture 10" descr="twitter-128x12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676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29" name="Picture 13" descr="facebook-128x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838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371600" y="2514600"/>
            <a:ext cx="6781800" cy="815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Please Contact Us With Questions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119831" name="Picture 21" descr="linkedin-128x128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2514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32" name="Picture 22" descr="blo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41910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33" name="Picture 23" descr="brand-champ-transparent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10000" y="1219200"/>
            <a:ext cx="12192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27" descr="1-Hoot-Tweet_from_here_and_select_property_profi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209800"/>
            <a:ext cx="4997450" cy="4033838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21858" name="Rounded Rectangle 2"/>
          <p:cNvSpPr>
            <a:spLocks noChangeArrowheads="1"/>
          </p:cNvSpPr>
          <p:nvPr/>
        </p:nvSpPr>
        <p:spPr bwMode="auto">
          <a:xfrm>
            <a:off x="457200" y="3048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1859" name="Rounded Rectangle 4"/>
          <p:cNvSpPr>
            <a:spLocks noChangeArrowheads="1"/>
          </p:cNvSpPr>
          <p:nvPr/>
        </p:nvSpPr>
        <p:spPr bwMode="auto">
          <a:xfrm>
            <a:off x="533400" y="3810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209800" y="3048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8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HootSuite</a:t>
            </a:r>
            <a:endParaRPr lang="en-US" sz="38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121861" name="TextBox 5"/>
          <p:cNvSpPr txBox="1">
            <a:spLocks noChangeArrowheads="1"/>
          </p:cNvSpPr>
          <p:nvPr/>
        </p:nvSpPr>
        <p:spPr bwMode="auto">
          <a:xfrm>
            <a:off x="152400" y="2620963"/>
            <a:ext cx="3200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7F7F7F"/>
                </a:solidFill>
                <a:latin typeface="Calibri" pitchFamily="34" charset="0"/>
              </a:rPr>
              <a:t>Tweet from here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895600" y="2133600"/>
            <a:ext cx="7493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ight Arrow 8"/>
          <p:cNvSpPr/>
          <p:nvPr/>
        </p:nvSpPr>
        <p:spPr>
          <a:xfrm rot="5400000">
            <a:off x="8249444" y="1808956"/>
            <a:ext cx="4445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  <a:lin ang="8400000" scaled="0"/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21864" name="TextBox 9"/>
          <p:cNvSpPr txBox="1">
            <a:spLocks noChangeArrowheads="1"/>
          </p:cNvSpPr>
          <p:nvPr/>
        </p:nvSpPr>
        <p:spPr bwMode="auto">
          <a:xfrm>
            <a:off x="5943600" y="1143000"/>
            <a:ext cx="2971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7F7F7F"/>
                </a:solidFill>
                <a:latin typeface="Calibri" pitchFamily="34" charset="0"/>
              </a:rPr>
              <a:t>Select property profile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3" descr="2-Hoot-See_home_feed_and_sent_twee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132013"/>
            <a:ext cx="4602163" cy="4471987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23906" name="Rounded Rectangle 2"/>
          <p:cNvSpPr>
            <a:spLocks noChangeArrowheads="1"/>
          </p:cNvSpPr>
          <p:nvPr/>
        </p:nvSpPr>
        <p:spPr bwMode="auto">
          <a:xfrm>
            <a:off x="457200" y="3048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907" name="Rounded Rectangle 4"/>
          <p:cNvSpPr>
            <a:spLocks noChangeArrowheads="1"/>
          </p:cNvSpPr>
          <p:nvPr/>
        </p:nvSpPr>
        <p:spPr bwMode="auto">
          <a:xfrm>
            <a:off x="533400" y="3810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209800" y="3048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8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HootSuite</a:t>
            </a:r>
            <a:endParaRPr lang="en-US" sz="38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6" name="Right Arrow 5"/>
          <p:cNvSpPr/>
          <p:nvPr/>
        </p:nvSpPr>
        <p:spPr>
          <a:xfrm rot="5400000">
            <a:off x="1962944" y="1999456"/>
            <a:ext cx="8255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  <a:lin ang="8400000" scaled="0"/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23910" name="TextBox 6"/>
          <p:cNvSpPr txBox="1">
            <a:spLocks noChangeArrowheads="1"/>
          </p:cNvSpPr>
          <p:nvPr/>
        </p:nvSpPr>
        <p:spPr bwMode="auto">
          <a:xfrm>
            <a:off x="1066800" y="12192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7F7F7F"/>
                </a:solidFill>
                <a:latin typeface="Calibri" pitchFamily="34" charset="0"/>
              </a:rPr>
              <a:t>View home feed </a:t>
            </a:r>
          </a:p>
        </p:txBody>
      </p:sp>
      <p:sp>
        <p:nvSpPr>
          <p:cNvPr id="8" name="Right Arrow 7"/>
          <p:cNvSpPr/>
          <p:nvPr/>
        </p:nvSpPr>
        <p:spPr>
          <a:xfrm rot="5400000">
            <a:off x="4248944" y="1999456"/>
            <a:ext cx="8255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  <a:lin ang="8400000" scaled="0"/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23912" name="TextBox 8"/>
          <p:cNvSpPr txBox="1">
            <a:spLocks noChangeArrowheads="1"/>
          </p:cNvSpPr>
          <p:nvPr/>
        </p:nvSpPr>
        <p:spPr bwMode="auto">
          <a:xfrm>
            <a:off x="4419600" y="1219200"/>
            <a:ext cx="3733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7F7F7F"/>
                </a:solidFill>
                <a:latin typeface="Calibri" pitchFamily="34" charset="0"/>
              </a:rPr>
              <a:t>View sent Tweets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2" descr="3-Hoot-See_@_replies_and_conversatio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066800"/>
            <a:ext cx="2533650" cy="5013325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25954" name="Rounded Rectangle 2"/>
          <p:cNvSpPr>
            <a:spLocks noChangeArrowheads="1"/>
          </p:cNvSpPr>
          <p:nvPr/>
        </p:nvSpPr>
        <p:spPr bwMode="auto">
          <a:xfrm>
            <a:off x="457200" y="3048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5955" name="Rounded Rectangle 4"/>
          <p:cNvSpPr>
            <a:spLocks noChangeArrowheads="1"/>
          </p:cNvSpPr>
          <p:nvPr/>
        </p:nvSpPr>
        <p:spPr bwMode="auto">
          <a:xfrm>
            <a:off x="533400" y="3810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209800" y="3048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8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HootSuite</a:t>
            </a:r>
            <a:endParaRPr lang="en-US" sz="38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125957" name="TextBox 5"/>
          <p:cNvSpPr txBox="1">
            <a:spLocks noChangeArrowheads="1"/>
          </p:cNvSpPr>
          <p:nvPr/>
        </p:nvSpPr>
        <p:spPr bwMode="auto">
          <a:xfrm>
            <a:off x="2286000" y="1828800"/>
            <a:ext cx="2133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7F7F7F"/>
                </a:solidFill>
                <a:latin typeface="Calibri" pitchFamily="34" charset="0"/>
              </a:rPr>
              <a:t>See @ replies</a:t>
            </a:r>
          </a:p>
        </p:txBody>
      </p:sp>
      <p:sp>
        <p:nvSpPr>
          <p:cNvPr id="7" name="Right Arrow 6"/>
          <p:cNvSpPr/>
          <p:nvPr/>
        </p:nvSpPr>
        <p:spPr>
          <a:xfrm>
            <a:off x="4038600" y="2057400"/>
            <a:ext cx="12827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5959" name="TextBox 7"/>
          <p:cNvSpPr txBox="1">
            <a:spLocks noChangeArrowheads="1"/>
          </p:cNvSpPr>
          <p:nvPr/>
        </p:nvSpPr>
        <p:spPr bwMode="auto">
          <a:xfrm>
            <a:off x="762000" y="3702050"/>
            <a:ext cx="350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&amp; conversations</a:t>
            </a:r>
          </a:p>
        </p:txBody>
      </p:sp>
      <p:sp>
        <p:nvSpPr>
          <p:cNvPr id="9" name="Right Arrow 8"/>
          <p:cNvSpPr/>
          <p:nvPr/>
        </p:nvSpPr>
        <p:spPr>
          <a:xfrm>
            <a:off x="4114800" y="3810000"/>
            <a:ext cx="12827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2" descr="4-Hoot-Setup_search_columns_for_key_term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057400"/>
            <a:ext cx="6477000" cy="4281488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28002" name="Rounded Rectangle 2"/>
          <p:cNvSpPr>
            <a:spLocks noChangeArrowheads="1"/>
          </p:cNvSpPr>
          <p:nvPr/>
        </p:nvSpPr>
        <p:spPr bwMode="auto">
          <a:xfrm>
            <a:off x="457200" y="3048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03" name="Rounded Rectangle 4"/>
          <p:cNvSpPr>
            <a:spLocks noChangeArrowheads="1"/>
          </p:cNvSpPr>
          <p:nvPr/>
        </p:nvSpPr>
        <p:spPr bwMode="auto">
          <a:xfrm>
            <a:off x="533400" y="3810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209800" y="3048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8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HootSuite</a:t>
            </a:r>
            <a:endParaRPr lang="en-US" sz="38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6" name="Right Arrow 5"/>
          <p:cNvSpPr/>
          <p:nvPr/>
        </p:nvSpPr>
        <p:spPr>
          <a:xfrm rot="5400000">
            <a:off x="3334544" y="1923256"/>
            <a:ext cx="8255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  <a:lin ang="8400000" scaled="0"/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28006" name="TextBox 6"/>
          <p:cNvSpPr txBox="1">
            <a:spLocks noChangeArrowheads="1"/>
          </p:cNvSpPr>
          <p:nvPr/>
        </p:nvSpPr>
        <p:spPr bwMode="auto">
          <a:xfrm>
            <a:off x="1371600" y="1187450"/>
            <a:ext cx="723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Setup search columns for key terms</a:t>
            </a:r>
          </a:p>
        </p:txBody>
      </p:sp>
      <p:sp>
        <p:nvSpPr>
          <p:cNvPr id="8" name="Right Arrow 7"/>
          <p:cNvSpPr/>
          <p:nvPr/>
        </p:nvSpPr>
        <p:spPr>
          <a:xfrm rot="5400000">
            <a:off x="5468144" y="1923256"/>
            <a:ext cx="8255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  <a:lin ang="8400000" scaled="0"/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2" descr="5-Hoot-See_click_thrus_for_individual_mess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438400"/>
            <a:ext cx="7167563" cy="3592513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30050" name="Rounded Rectangle 2"/>
          <p:cNvSpPr>
            <a:spLocks noChangeArrowheads="1"/>
          </p:cNvSpPr>
          <p:nvPr/>
        </p:nvSpPr>
        <p:spPr bwMode="auto">
          <a:xfrm>
            <a:off x="457200" y="3048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051" name="Rounded Rectangle 4"/>
          <p:cNvSpPr>
            <a:spLocks noChangeArrowheads="1"/>
          </p:cNvSpPr>
          <p:nvPr/>
        </p:nvSpPr>
        <p:spPr bwMode="auto">
          <a:xfrm>
            <a:off x="533400" y="3810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209800" y="3048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8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HootSuite</a:t>
            </a:r>
            <a:endParaRPr lang="en-US" sz="38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6" name="Right Arrow 5"/>
          <p:cNvSpPr/>
          <p:nvPr/>
        </p:nvSpPr>
        <p:spPr>
          <a:xfrm rot="5400000">
            <a:off x="2191544" y="1770856"/>
            <a:ext cx="673100" cy="4841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  <a:lin ang="8400000" scaled="0"/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0054" name="TextBox 6"/>
          <p:cNvSpPr txBox="1">
            <a:spLocks noChangeArrowheads="1"/>
          </p:cNvSpPr>
          <p:nvPr/>
        </p:nvSpPr>
        <p:spPr bwMode="auto">
          <a:xfrm>
            <a:off x="1219200" y="1111250"/>
            <a:ext cx="746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View clicks for individual messages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/>
          <a:lstStyle/>
          <a:p>
            <a:pPr eaLnBrk="1" hangingPunct="1"/>
            <a:r>
              <a:rPr lang="en-US" sz="4600" smtClean="0">
                <a:latin typeface="Calibri" pitchFamily="34" charset="0"/>
                <a:cs typeface="Calibri" pitchFamily="34" charset="0"/>
              </a:rPr>
              <a:t>How Residents Use Social Media</a:t>
            </a:r>
          </a:p>
        </p:txBody>
      </p:sp>
      <p:pic>
        <p:nvPicPr>
          <p:cNvPr id="24578" name="Content Placeholder 5" descr="resident-property-profile.png"/>
          <p:cNvPicPr>
            <a:picLocks noGrp="1" noChangeAspect="1"/>
          </p:cNvPicPr>
          <p:nvPr>
            <p:ph idx="1"/>
          </p:nvPr>
        </p:nvPicPr>
        <p:blipFill>
          <a:blip r:embed="rId3"/>
          <a:srcRect l="20636" t="16667" r="14360"/>
          <a:stretch>
            <a:fillRect/>
          </a:stretch>
        </p:blipFill>
        <p:spPr>
          <a:xfrm>
            <a:off x="762000" y="2336800"/>
            <a:ext cx="6400800" cy="4064000"/>
          </a:xfrm>
        </p:spPr>
      </p:pic>
      <p:sp>
        <p:nvSpPr>
          <p:cNvPr id="7" name="Right Brace 6"/>
          <p:cNvSpPr>
            <a:spLocks/>
          </p:cNvSpPr>
          <p:nvPr/>
        </p:nvSpPr>
        <p:spPr bwMode="auto">
          <a:xfrm>
            <a:off x="5562600" y="2743200"/>
            <a:ext cx="914400" cy="1600200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algn="ctr">
            <a:solidFill>
              <a:srgbClr val="008BB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latin typeface="+mn-lt"/>
            </a:endParaRPr>
          </a:p>
        </p:txBody>
      </p:sp>
      <p:sp>
        <p:nvSpPr>
          <p:cNvPr id="24580" name="TextBox 7"/>
          <p:cNvSpPr txBox="1">
            <a:spLocks noChangeArrowheads="1"/>
          </p:cNvSpPr>
          <p:nvPr/>
        </p:nvSpPr>
        <p:spPr bwMode="auto">
          <a:xfrm>
            <a:off x="6526213" y="3244850"/>
            <a:ext cx="1855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F99D31"/>
                </a:solidFill>
                <a:latin typeface="Calibri" pitchFamily="34" charset="0"/>
              </a:rPr>
              <a:t>54% Yes!</a:t>
            </a:r>
          </a:p>
        </p:txBody>
      </p:sp>
      <p:sp>
        <p:nvSpPr>
          <p:cNvPr id="24581" name="TextBox 8"/>
          <p:cNvSpPr txBox="1">
            <a:spLocks noChangeArrowheads="1"/>
          </p:cNvSpPr>
          <p:nvPr/>
        </p:nvSpPr>
        <p:spPr bwMode="auto">
          <a:xfrm>
            <a:off x="3429000" y="6096000"/>
            <a:ext cx="2435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2"/>
                </a:solidFill>
                <a:latin typeface="Calibri" pitchFamily="34" charset="0"/>
              </a:rPr>
              <a:t>Souce: J Turner Research 3/31/2010</a:t>
            </a:r>
          </a:p>
        </p:txBody>
      </p:sp>
      <p:sp>
        <p:nvSpPr>
          <p:cNvPr id="24582" name="TextBox 3"/>
          <p:cNvSpPr txBox="1">
            <a:spLocks noChangeArrowheads="1"/>
          </p:cNvSpPr>
          <p:nvPr/>
        </p:nvSpPr>
        <p:spPr bwMode="auto">
          <a:xfrm>
            <a:off x="304800" y="15240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How important is a apartment community’s social networking page for communication?</a:t>
            </a:r>
            <a:endParaRPr lang="en-US" sz="32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Picture 2" descr="7-Hoot-Assign_tweets_to_team_memb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3238" y="1371600"/>
            <a:ext cx="4249737" cy="4724400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32098" name="Rounded Rectangle 2"/>
          <p:cNvSpPr>
            <a:spLocks noChangeArrowheads="1"/>
          </p:cNvSpPr>
          <p:nvPr/>
        </p:nvSpPr>
        <p:spPr bwMode="auto">
          <a:xfrm>
            <a:off x="457200" y="3048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099" name="Rounded Rectangle 4"/>
          <p:cNvSpPr>
            <a:spLocks noChangeArrowheads="1"/>
          </p:cNvSpPr>
          <p:nvPr/>
        </p:nvSpPr>
        <p:spPr bwMode="auto">
          <a:xfrm>
            <a:off x="533400" y="3810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209800" y="3048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8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HootSuite</a:t>
            </a:r>
            <a:endParaRPr lang="en-US" sz="38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132101" name="TextBox 5"/>
          <p:cNvSpPr txBox="1">
            <a:spLocks noChangeArrowheads="1"/>
          </p:cNvSpPr>
          <p:nvPr/>
        </p:nvSpPr>
        <p:spPr bwMode="auto">
          <a:xfrm>
            <a:off x="457200" y="3200400"/>
            <a:ext cx="2133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Assign tweets to team members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667000" y="3657600"/>
            <a:ext cx="1892300" cy="11699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2" descr="8-Hoot-See_when_team_member_has_respond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143000"/>
            <a:ext cx="3844925" cy="4800600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34146" name="Text 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620000" y="1524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7D0040"/>
                </a:solidFill>
                <a:latin typeface="Calibri" pitchFamily="34" charset="0"/>
              </a:rPr>
              <a:t>Return</a:t>
            </a:r>
          </a:p>
        </p:txBody>
      </p:sp>
      <p:sp>
        <p:nvSpPr>
          <p:cNvPr id="134147" name="Rounded Rectangle 3"/>
          <p:cNvSpPr>
            <a:spLocks noChangeArrowheads="1"/>
          </p:cNvSpPr>
          <p:nvPr/>
        </p:nvSpPr>
        <p:spPr bwMode="auto">
          <a:xfrm>
            <a:off x="457200" y="304800"/>
            <a:ext cx="1600200" cy="762000"/>
          </a:xfrm>
          <a:prstGeom prst="roundRect">
            <a:avLst>
              <a:gd name="adj" fmla="val 10000"/>
            </a:avLst>
          </a:prstGeom>
          <a:solidFill>
            <a:srgbClr val="F99D31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4148" name="Rounded Rectangle 4"/>
          <p:cNvSpPr>
            <a:spLocks noChangeArrowheads="1"/>
          </p:cNvSpPr>
          <p:nvPr/>
        </p:nvSpPr>
        <p:spPr bwMode="auto">
          <a:xfrm>
            <a:off x="533400" y="381000"/>
            <a:ext cx="1447800" cy="609600"/>
          </a:xfrm>
          <a:prstGeom prst="rect">
            <a:avLst/>
          </a:prstGeom>
          <a:solidFill>
            <a:srgbClr val="F99D31"/>
          </a:solidFill>
          <a:ln w="9525">
            <a:noFill/>
            <a:miter lim="800000"/>
            <a:headEnd/>
            <a:tailEnd/>
          </a:ln>
        </p:spPr>
        <p:txBody>
          <a:bodyPr lIns="118110" tIns="118110" rIns="118110" bIns="118110" anchor="ctr"/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en-US" sz="3100">
                <a:solidFill>
                  <a:schemeClr val="bg1"/>
                </a:solidFill>
                <a:latin typeface="Calibri" pitchFamily="34" charset="0"/>
              </a:rPr>
              <a:t>Tools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209800" y="3048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8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+mj-ea"/>
                <a:cs typeface="Calibri"/>
              </a:rPr>
              <a:t>HootSuite</a:t>
            </a:r>
            <a:endParaRPr lang="en-US" sz="3800" kern="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134150" name="TextBox 6"/>
          <p:cNvSpPr txBox="1">
            <a:spLocks noChangeArrowheads="1"/>
          </p:cNvSpPr>
          <p:nvPr/>
        </p:nvSpPr>
        <p:spPr bwMode="auto">
          <a:xfrm>
            <a:off x="228600" y="3060700"/>
            <a:ext cx="3124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See when team </a:t>
            </a:r>
            <a:br>
              <a:rPr lang="en-US" sz="3600">
                <a:solidFill>
                  <a:srgbClr val="7F7F7F"/>
                </a:solidFill>
                <a:latin typeface="Calibri" pitchFamily="34" charset="0"/>
              </a:rPr>
            </a:br>
            <a:r>
              <a:rPr lang="en-US" sz="3600">
                <a:solidFill>
                  <a:srgbClr val="7F7F7F"/>
                </a:solidFill>
                <a:latin typeface="Calibri" pitchFamily="34" charset="0"/>
              </a:rPr>
              <a:t>member has responded</a:t>
            </a:r>
          </a:p>
        </p:txBody>
      </p:sp>
      <p:sp>
        <p:nvSpPr>
          <p:cNvPr id="8" name="Right Arrow 7"/>
          <p:cNvSpPr/>
          <p:nvPr/>
        </p:nvSpPr>
        <p:spPr>
          <a:xfrm>
            <a:off x="3200400" y="3352800"/>
            <a:ext cx="1892300" cy="1169988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Content Placeholder 4" descr="fturner-apart-smedia-engagement.png"/>
          <p:cNvPicPr>
            <a:picLocks noGrp="1" noChangeAspect="1"/>
          </p:cNvPicPr>
          <p:nvPr>
            <p:ph idx="1"/>
          </p:nvPr>
        </p:nvPicPr>
        <p:blipFill>
          <a:blip r:embed="rId3"/>
          <a:srcRect l="6300" t="11343"/>
          <a:stretch>
            <a:fillRect/>
          </a:stretch>
        </p:blipFill>
        <p:spPr>
          <a:xfrm>
            <a:off x="609600" y="2133600"/>
            <a:ext cx="7848600" cy="4124325"/>
          </a:xfrm>
        </p:spPr>
      </p:pic>
      <p:sp>
        <p:nvSpPr>
          <p:cNvPr id="26626" name="TextBox 5"/>
          <p:cNvSpPr txBox="1">
            <a:spLocks noChangeArrowheads="1"/>
          </p:cNvSpPr>
          <p:nvPr/>
        </p:nvSpPr>
        <p:spPr bwMode="auto">
          <a:xfrm>
            <a:off x="5029200" y="6461125"/>
            <a:ext cx="20542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Souce: J Turner Research 3/31/2010</a:t>
            </a:r>
          </a:p>
        </p:txBody>
      </p:sp>
      <p:sp>
        <p:nvSpPr>
          <p:cNvPr id="26627" name="Title 1"/>
          <p:cNvSpPr>
            <a:spLocks/>
          </p:cNvSpPr>
          <p:nvPr/>
        </p:nvSpPr>
        <p:spPr bwMode="auto">
          <a:xfrm>
            <a:off x="152400" y="274638"/>
            <a:ext cx="876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600">
                <a:solidFill>
                  <a:srgbClr val="7F7F7F"/>
                </a:solidFill>
                <a:latin typeface="Calibri" pitchFamily="34" charset="0"/>
              </a:rPr>
              <a:t>How Residents Use Social Media</a:t>
            </a:r>
          </a:p>
        </p:txBody>
      </p:sp>
      <p:sp>
        <p:nvSpPr>
          <p:cNvPr id="8" name="Right Arrow 7"/>
          <p:cNvSpPr>
            <a:spLocks noChangeArrowheads="1"/>
          </p:cNvSpPr>
          <p:nvPr/>
        </p:nvSpPr>
        <p:spPr bwMode="auto">
          <a:xfrm rot="10800000">
            <a:off x="5105400" y="4800600"/>
            <a:ext cx="3352800" cy="990600"/>
          </a:xfrm>
          <a:prstGeom prst="rightArrow">
            <a:avLst>
              <a:gd name="adj1" fmla="val 50000"/>
              <a:gd name="adj2" fmla="val 50001"/>
            </a:avLst>
          </a:prstGeom>
          <a:gradFill rotWithShape="1">
            <a:gsLst>
              <a:gs pos="0">
                <a:srgbClr val="F99D31"/>
              </a:gs>
              <a:gs pos="100000">
                <a:schemeClr val="bg1"/>
              </a:gs>
            </a:gsLst>
            <a:lin ang="4620000"/>
          </a:gradFill>
          <a:ln w="9525" algn="ctr">
            <a:solidFill>
              <a:srgbClr val="F99D31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26629" name="TextBox 3"/>
          <p:cNvSpPr txBox="1">
            <a:spLocks noChangeArrowheads="1"/>
          </p:cNvSpPr>
          <p:nvPr/>
        </p:nvSpPr>
        <p:spPr bwMode="auto">
          <a:xfrm>
            <a:off x="304800" y="12954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Which of the following have you engaged on a propery’s social networking page?</a:t>
            </a:r>
            <a:endParaRPr lang="en-US" sz="3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7" descr="frequency"/>
          <p:cNvPicPr>
            <a:picLocks noChangeAspect="1" noChangeArrowheads="1"/>
          </p:cNvPicPr>
          <p:nvPr/>
        </p:nvPicPr>
        <p:blipFill>
          <a:blip r:embed="rId3"/>
          <a:srcRect l="28349" t="15854"/>
          <a:stretch>
            <a:fillRect/>
          </a:stretch>
        </p:blipFill>
        <p:spPr bwMode="auto">
          <a:xfrm>
            <a:off x="2133600" y="2286000"/>
            <a:ext cx="6781800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itle 1"/>
          <p:cNvSpPr>
            <a:spLocks/>
          </p:cNvSpPr>
          <p:nvPr/>
        </p:nvSpPr>
        <p:spPr bwMode="auto">
          <a:xfrm>
            <a:off x="152400" y="274638"/>
            <a:ext cx="876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600">
                <a:solidFill>
                  <a:srgbClr val="7F7F7F"/>
                </a:solidFill>
                <a:latin typeface="Calibri" pitchFamily="34" charset="0"/>
              </a:rPr>
              <a:t>How Residents Use Social Media</a:t>
            </a: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5029200" y="6400800"/>
            <a:ext cx="2435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2"/>
                </a:solidFill>
                <a:latin typeface="Calibri" pitchFamily="34" charset="0"/>
              </a:rPr>
              <a:t>Souce: J Turner Research 3/31/2010</a:t>
            </a:r>
          </a:p>
        </p:txBody>
      </p:sp>
      <p:sp>
        <p:nvSpPr>
          <p:cNvPr id="8" name="Right Arrow 7"/>
          <p:cNvSpPr/>
          <p:nvPr/>
        </p:nvSpPr>
        <p:spPr>
          <a:xfrm>
            <a:off x="762000" y="2590800"/>
            <a:ext cx="2667000" cy="12954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77" name="TextBox 3"/>
          <p:cNvSpPr txBox="1">
            <a:spLocks noChangeArrowheads="1"/>
          </p:cNvSpPr>
          <p:nvPr/>
        </p:nvSpPr>
        <p:spPr bwMode="auto">
          <a:xfrm>
            <a:off x="304800" y="1600200"/>
            <a:ext cx="807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How frequently do you use social networking?</a:t>
            </a:r>
            <a:endParaRPr lang="en-US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7" descr="networks"/>
          <p:cNvPicPr>
            <a:picLocks noChangeAspect="1" noChangeArrowheads="1"/>
          </p:cNvPicPr>
          <p:nvPr/>
        </p:nvPicPr>
        <p:blipFill>
          <a:blip r:embed="rId3"/>
          <a:srcRect l="28142" t="16864"/>
          <a:stretch>
            <a:fillRect/>
          </a:stretch>
        </p:blipFill>
        <p:spPr bwMode="auto">
          <a:xfrm>
            <a:off x="2362200" y="1995488"/>
            <a:ext cx="6477000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Oval 8"/>
          <p:cNvSpPr>
            <a:spLocks noChangeArrowheads="1"/>
          </p:cNvSpPr>
          <p:nvPr/>
        </p:nvSpPr>
        <p:spPr bwMode="auto">
          <a:xfrm>
            <a:off x="4419600" y="3035300"/>
            <a:ext cx="1447800" cy="774700"/>
          </a:xfrm>
          <a:prstGeom prst="ellipse">
            <a:avLst/>
          </a:prstGeom>
          <a:noFill/>
          <a:ln w="28575">
            <a:solidFill>
              <a:srgbClr val="7D00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3" name="Title 1"/>
          <p:cNvSpPr>
            <a:spLocks/>
          </p:cNvSpPr>
          <p:nvPr/>
        </p:nvSpPr>
        <p:spPr bwMode="auto">
          <a:xfrm>
            <a:off x="152400" y="274638"/>
            <a:ext cx="876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600">
                <a:solidFill>
                  <a:srgbClr val="7F7F7F"/>
                </a:solidFill>
                <a:latin typeface="Calibri" pitchFamily="34" charset="0"/>
              </a:rPr>
              <a:t>How Residents Use Social Media</a:t>
            </a: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5029200" y="6400800"/>
            <a:ext cx="2435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2"/>
                </a:solidFill>
                <a:latin typeface="Calibri" pitchFamily="34" charset="0"/>
              </a:rPr>
              <a:t>Souce: J Turner Research 3/31/2010</a:t>
            </a:r>
          </a:p>
        </p:txBody>
      </p:sp>
      <p:sp>
        <p:nvSpPr>
          <p:cNvPr id="8" name="Right Arrow 7"/>
          <p:cNvSpPr/>
          <p:nvPr/>
        </p:nvSpPr>
        <p:spPr>
          <a:xfrm>
            <a:off x="457200" y="2743200"/>
            <a:ext cx="2438400" cy="1295400"/>
          </a:xfrm>
          <a:prstGeom prst="rightArrow">
            <a:avLst/>
          </a:prstGeom>
          <a:gradFill>
            <a:gsLst>
              <a:gs pos="0">
                <a:srgbClr val="F99D31"/>
              </a:gs>
              <a:gs pos="100000">
                <a:schemeClr val="bg1"/>
              </a:gs>
            </a:gsLst>
          </a:gradFill>
          <a:ln>
            <a:solidFill>
              <a:srgbClr val="F99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26" name="TextBox 3"/>
          <p:cNvSpPr txBox="1">
            <a:spLocks noChangeArrowheads="1"/>
          </p:cNvSpPr>
          <p:nvPr/>
        </p:nvSpPr>
        <p:spPr bwMode="auto">
          <a:xfrm>
            <a:off x="304800" y="1477963"/>
            <a:ext cx="807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US" sz="3200">
                <a:solidFill>
                  <a:schemeClr val="bg2"/>
                </a:solidFill>
                <a:latin typeface="Calibri" pitchFamily="34" charset="0"/>
              </a:rPr>
              <a:t>Which social networking websites do you use ?</a:t>
            </a:r>
            <a:endParaRPr lang="en-US" sz="3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OLD template">
  <a:themeElements>
    <a:clrScheme name="BOLD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OLD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OLD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BOLD template.pot</Template>
  <TotalTime>3059</TotalTime>
  <Words>2003</Words>
  <Application>Microsoft Macintosh PowerPoint</Application>
  <PresentationFormat>On-screen Show (4:3)</PresentationFormat>
  <Paragraphs>408</Paragraphs>
  <Slides>61</Slides>
  <Notes>56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5" baseType="lpstr">
      <vt:lpstr>Arial</vt:lpstr>
      <vt:lpstr>Calibri</vt:lpstr>
      <vt:lpstr>ＭＳ Ｐゴシック</vt:lpstr>
      <vt:lpstr>BOLD template</vt:lpstr>
      <vt:lpstr>Bozzuto Social Media Initiative (BSMI)</vt:lpstr>
      <vt:lpstr>Why? The BSMI Goals</vt:lpstr>
      <vt:lpstr>Who Uses Social Media?</vt:lpstr>
      <vt:lpstr>Who Uses Facebook?</vt:lpstr>
      <vt:lpstr>Who Uses Twitter?</vt:lpstr>
      <vt:lpstr>How Residents Use Social Media</vt:lpstr>
      <vt:lpstr>Slide 7</vt:lpstr>
      <vt:lpstr>Slide 8</vt:lpstr>
      <vt:lpstr>Slide 9</vt:lpstr>
      <vt:lpstr>What About Prospects?</vt:lpstr>
      <vt:lpstr>What Is BSMI?</vt:lpstr>
      <vt:lpstr>Property Fan Pages</vt:lpstr>
      <vt:lpstr>Replicate our successes</vt:lpstr>
      <vt:lpstr>Replicate our successes</vt:lpstr>
      <vt:lpstr>Replicate our successes</vt:lpstr>
      <vt:lpstr>Twitter</vt:lpstr>
      <vt:lpstr>Property Twitter Profiles</vt:lpstr>
      <vt:lpstr>Twitter Secrets…Revealed!</vt:lpstr>
      <vt:lpstr>Twitter Basics: Getting the Lingo</vt:lpstr>
      <vt:lpstr>140 Characters</vt:lpstr>
      <vt:lpstr>Tweet</vt:lpstr>
      <vt:lpstr>Twitter Process</vt:lpstr>
      <vt:lpstr>Leverage open conversation</vt:lpstr>
      <vt:lpstr>Leverage open conversation</vt:lpstr>
      <vt:lpstr>Other Online Channels</vt:lpstr>
      <vt:lpstr>How Are We Going To Make This Happen?</vt:lpstr>
      <vt:lpstr>Introducing…</vt:lpstr>
      <vt:lpstr>Bozzuto’s</vt:lpstr>
      <vt:lpstr>The Link Between Social Media &amp; Sales!</vt:lpstr>
      <vt:lpstr>Slide 30</vt:lpstr>
      <vt:lpstr>Primary Objective: Build Community</vt:lpstr>
      <vt:lpstr>Each Property Has A Branch Champion</vt:lpstr>
      <vt:lpstr>Brand Champion Goals</vt:lpstr>
      <vt:lpstr>Brand Champion Goals</vt:lpstr>
      <vt:lpstr>Brand Champion Responsibilities</vt:lpstr>
      <vt:lpstr>Daily Responsibilities</vt:lpstr>
      <vt:lpstr>Brand Champion Support</vt:lpstr>
      <vt:lpstr>Brand Champion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Brand Champion</vt:lpstr>
      <vt:lpstr>Brand Champion</vt:lpstr>
      <vt:lpstr>Brand Champion</vt:lpstr>
      <vt:lpstr>Brand Champion</vt:lpstr>
      <vt:lpstr>Brand Champion Selection</vt:lpstr>
      <vt:lpstr>Brand Champion Selection</vt:lpstr>
      <vt:lpstr>Remember…It’s About Getting New Leads Online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</vt:vector>
  </TitlesOfParts>
  <Company>Thunder SEO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Leading &amp; Coaching</dc:title>
  <dc:creator>Max Thomas</dc:creator>
  <cp:lastModifiedBy>mkilmurry</cp:lastModifiedBy>
  <cp:revision>190</cp:revision>
  <dcterms:created xsi:type="dcterms:W3CDTF">2010-06-08T17:31:23Z</dcterms:created>
  <dcterms:modified xsi:type="dcterms:W3CDTF">2010-06-17T03:33:08Z</dcterms:modified>
</cp:coreProperties>
</file>