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4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8ED8C-489F-42E6-B4E9-BDF26E4013BC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669BF-3793-49AA-9843-75563D254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8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0F3B68A3-92E1-47CF-9A40-13C14C2C2E72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09950274-0FBD-4BB1-8FD6-14F15D6B4CE2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6A5BB2D0-D6F1-4C8D-A494-E5D392101839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EB0A9254-56D0-4FC2-A322-3123157FAD9B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http://mghus.com/blog/2011/03/18/an-intro-to-qr-codes/</a:t>
            </a:r>
          </a:p>
          <a:p>
            <a:r>
              <a:rPr lang="en-US" smtClean="0"/>
              <a:t>http://mghus.com/qr-code-survey-results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71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3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8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3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0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0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3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6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D4E72-B03E-4F7B-BB40-82C09C592283}" type="datetimeFigureOut">
              <a:rPr lang="en-US" smtClean="0"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CFFA2-21E4-4285-AE65-F955462E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4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ideo" Target="http://vimeo.com/moogaloop.swf?clip_id=21228618&amp;server=vimeo.com&amp;show_title=0&amp;show_byline=0&amp;show_portrait=0&amp;color=00adef&amp;fullscreen=1&amp;autoplay=0&amp;loop=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http://ih.constantcontact.com/fs089/1102166646641/img/130.jpg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qrcode.kaywa.com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t="12000" r="29062" b="4718"/>
          <a:stretch/>
        </p:blipFill>
        <p:spPr bwMode="auto">
          <a:xfrm>
            <a:off x="2057400" y="-381000"/>
            <a:ext cx="5010150" cy="773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0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Bozzuto Sweeps: What’s Your “Insider Secret?”</a:t>
            </a:r>
          </a:p>
        </p:txBody>
      </p:sp>
      <p:sp>
        <p:nvSpPr>
          <p:cNvPr id="32771" name="Rectangle 3"/>
          <p:cNvSpPr>
            <a:spLocks noChangeArrowheads="1"/>
          </p:cNvSpPr>
          <p:nvPr>
            <p:ph type="body" idx="1"/>
          </p:nvPr>
        </p:nvSpPr>
        <p:spPr>
          <a:xfrm>
            <a:off x="381000" y="1752600"/>
            <a:ext cx="8229600" cy="3886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sz="2000" smtClean="0">
                <a:latin typeface="HelveticaNeueLT Std" pitchFamily="34" charset="0"/>
              </a:rPr>
              <a:t>One Frame of a Flash Banner Ad 	         Flyers distributed to</a:t>
            </a:r>
          </a:p>
          <a:p>
            <a:pPr lvl="1" eaLnBrk="1" hangingPunct="1">
              <a:buFontTx/>
              <a:buNone/>
            </a:pPr>
            <a:r>
              <a:rPr lang="en-US" sz="2000" smtClean="0">
                <a:latin typeface="HelveticaNeueLT Std" pitchFamily="34" charset="0"/>
              </a:rPr>
              <a:t>                                                                        the properties</a:t>
            </a:r>
          </a:p>
        </p:txBody>
      </p:sp>
      <p:pic>
        <p:nvPicPr>
          <p:cNvPr id="32772" name="Picture 4" descr="Bozzuto Logo_tag_title case_3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1219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5" name="Picture 7" descr="NAHB bug_FINAL_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24600"/>
            <a:ext cx="1371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2362200"/>
            <a:ext cx="28670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9" descr="C:\Users\ksikaria\Desktop\Flyer Proo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2590800"/>
            <a:ext cx="226536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7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Bozzuto Sweeps: What’s Your “Insider Secret?”</a:t>
            </a:r>
          </a:p>
        </p:txBody>
      </p:sp>
      <p:sp>
        <p:nvSpPr>
          <p:cNvPr id="33795" name="Rectangle 3"/>
          <p:cNvSpPr>
            <a:spLocks noChangeArrowheads="1"/>
          </p:cNvSpPr>
          <p:nvPr>
            <p:ph type="body" idx="1"/>
          </p:nvPr>
        </p:nvSpPr>
        <p:spPr>
          <a:xfrm>
            <a:off x="381000" y="1066800"/>
            <a:ext cx="8382000" cy="4800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sz="2000" smtClean="0">
                <a:latin typeface="HelveticaNeueLT Std" pitchFamily="34" charset="0"/>
              </a:rPr>
              <a:t>Custom Landing Page    </a:t>
            </a:r>
          </a:p>
          <a:p>
            <a:pPr lvl="1" eaLnBrk="1" hangingPunct="1">
              <a:buFontTx/>
              <a:buNone/>
            </a:pPr>
            <a:endParaRPr lang="en-US" sz="2000" smtClean="0">
              <a:latin typeface="HelveticaNeueLT Std" pitchFamily="34" charset="0"/>
            </a:endParaRPr>
          </a:p>
          <a:p>
            <a:pPr lvl="1" eaLnBrk="1" hangingPunct="1">
              <a:buFontTx/>
              <a:buNone/>
            </a:pPr>
            <a:r>
              <a:rPr lang="en-US" sz="2000" smtClean="0">
                <a:latin typeface="HelveticaNeueLT Std" pitchFamily="34" charset="0"/>
              </a:rPr>
              <a:t>                                          </a:t>
            </a:r>
            <a:r>
              <a:rPr lang="en-US" sz="2000" smtClean="0"/>
              <a:t>A feature on the carousel on Bozzuto.com:</a:t>
            </a:r>
          </a:p>
          <a:p>
            <a:pPr lvl="1" eaLnBrk="1" hangingPunct="1">
              <a:buFontTx/>
              <a:buNone/>
            </a:pPr>
            <a:endParaRPr lang="en-US" sz="2000" smtClean="0">
              <a:latin typeface="HelveticaNeueLT Std" pitchFamily="34" charset="0"/>
            </a:endParaRPr>
          </a:p>
        </p:txBody>
      </p:sp>
      <p:pic>
        <p:nvPicPr>
          <p:cNvPr id="33796" name="Picture 4" descr="Bozzuto Logo_tag_title case_3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1219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9" name="Picture 7" descr="NAHB bug_FINAL_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24600"/>
            <a:ext cx="1371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2489200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1" name="Picture 12" descr="C:\Users\ksikaria\Desktop\lkhjk;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2362200"/>
            <a:ext cx="49434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7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Bozzuto Sweeps: What’s Your “Insider Secret?”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229600" cy="4724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en-US" sz="2000" u="sng" dirty="0" smtClean="0"/>
              <a:t>Results to Date for Baltimore</a:t>
            </a:r>
          </a:p>
          <a:p>
            <a:pPr marL="0" indent="0" algn="ctr" eaLnBrk="1" hangingPunct="1">
              <a:buFontTx/>
              <a:buNone/>
              <a:defRPr/>
            </a:pPr>
            <a:endParaRPr lang="en-US" sz="2000" u="sng" dirty="0" smtClean="0"/>
          </a:p>
          <a:p>
            <a:pPr eaLnBrk="1" hangingPunct="1">
              <a:defRPr/>
            </a:pPr>
            <a:r>
              <a:rPr lang="en-US" sz="2000" dirty="0" smtClean="0">
                <a:latin typeface="Helvetica Neue" pitchFamily="2" charset="0"/>
              </a:rPr>
              <a:t>Phone leads: 50</a:t>
            </a:r>
          </a:p>
          <a:p>
            <a:pPr eaLnBrk="1" hangingPunct="1">
              <a:defRPr/>
            </a:pPr>
            <a:r>
              <a:rPr lang="en-US" sz="2000" dirty="0" smtClean="0">
                <a:latin typeface="Helvetica Neue" pitchFamily="2" charset="0"/>
              </a:rPr>
              <a:t>Website visitors: 1,500</a:t>
            </a:r>
            <a:br>
              <a:rPr lang="en-US" sz="2000" dirty="0" smtClean="0">
                <a:latin typeface="Helvetica Neue" pitchFamily="2" charset="0"/>
              </a:rPr>
            </a:br>
            <a:endParaRPr lang="en-US" sz="2000" dirty="0">
              <a:latin typeface="Helvetica Neue" pitchFamily="2" charset="0"/>
            </a:endParaRPr>
          </a:p>
          <a:p>
            <a:pPr eaLnBrk="1" hangingPunct="1">
              <a:defRPr/>
            </a:pPr>
            <a:r>
              <a:rPr lang="en-US" sz="2000" dirty="0" smtClean="0">
                <a:latin typeface="Helvetica Neue" pitchFamily="2" charset="0"/>
              </a:rPr>
              <a:t>Email entries: 317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 Neue" pitchFamily="2" charset="0"/>
              </a:rPr>
              <a:t>Residents: 190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 Neue" pitchFamily="2" charset="0"/>
              </a:rPr>
              <a:t>Non-residents: 127</a:t>
            </a:r>
          </a:p>
          <a:p>
            <a:pPr marL="0" indent="0" eaLnBrk="1" hangingPunct="1">
              <a:buFontTx/>
              <a:buNone/>
              <a:defRPr/>
            </a:pPr>
            <a:endParaRPr lang="en-US" sz="2000" dirty="0" smtClean="0">
              <a:latin typeface="Helvetica Neue" pitchFamily="2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 Neue" pitchFamily="2" charset="0"/>
              </a:rPr>
              <a:t>Facebook: 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 Neue" pitchFamily="2" charset="0"/>
              </a:rPr>
              <a:t>Gained over 200 fans 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 Neue" pitchFamily="2" charset="0"/>
              </a:rPr>
              <a:t>Number of posts: 18</a:t>
            </a:r>
          </a:p>
          <a:p>
            <a:pPr marL="0" indent="0" eaLnBrk="1" hangingPunct="1">
              <a:buFontTx/>
              <a:buNone/>
              <a:defRPr/>
            </a:pPr>
            <a:endParaRPr lang="en-US" sz="2000" dirty="0" smtClean="0">
              <a:latin typeface="Helvetica Neue" pitchFamily="2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 Neue" pitchFamily="2" charset="0"/>
              </a:rPr>
              <a:t>Twitter: 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 Neue" pitchFamily="2" charset="0"/>
              </a:rPr>
              <a:t>Gained almost 50 followers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 Neue" pitchFamily="2" charset="0"/>
              </a:rPr>
              <a:t>Number of tweets: 18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sz="2000" dirty="0" smtClean="0"/>
          </a:p>
        </p:txBody>
      </p:sp>
      <p:pic>
        <p:nvPicPr>
          <p:cNvPr id="34820" name="Picture 4" descr="Bozzuto Logo_tag_title case_3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1219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3" name="Picture 7" descr="NAHB bug_FINAL_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24600"/>
            <a:ext cx="1371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1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8610600" cy="5943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What they are</a:t>
            </a:r>
          </a:p>
          <a:p>
            <a:endParaRPr lang="en-US" dirty="0"/>
          </a:p>
          <a:p>
            <a:r>
              <a:rPr lang="en-US" dirty="0" smtClean="0"/>
              <a:t>Who is using them</a:t>
            </a:r>
          </a:p>
          <a:p>
            <a:endParaRPr lang="en-US" dirty="0"/>
          </a:p>
          <a:p>
            <a:r>
              <a:rPr lang="en-US" dirty="0" smtClean="0"/>
              <a:t>Where to find resources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81075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QR Codes</a:t>
            </a:r>
          </a:p>
        </p:txBody>
      </p:sp>
    </p:spTree>
    <p:extLst>
      <p:ext uri="{BB962C8B-B14F-4D97-AF65-F5344CB8AC3E}">
        <p14:creationId xmlns:p14="http://schemas.microsoft.com/office/powerpoint/2010/main" val="27503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ogaloop.swf?clip_id=21228618&amp;server=vimeo.com&amp;show_title=0&amp;show_byline=0&amp;show_portrait=0&amp;color=00adef&amp;fullscreen=1&amp;autoplay=0&amp;loop=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4200" y="5334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>
          <a:xfrm>
            <a:off x="1468438" y="404813"/>
            <a:ext cx="7019925" cy="993775"/>
          </a:xfrm>
        </p:spPr>
        <p:txBody>
          <a:bodyPr/>
          <a:lstStyle/>
          <a:p>
            <a:r>
              <a:rPr dirty="0" smtClean="0"/>
              <a:t>QR Codes</a:t>
            </a:r>
            <a:r>
              <a:rPr lang="en-US" dirty="0" smtClean="0"/>
              <a:t> Defined</a:t>
            </a:r>
            <a:endParaRPr dirty="0" smtClean="0"/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74788" y="1936750"/>
            <a:ext cx="7013575" cy="3916363"/>
          </a:xfrm>
        </p:spPr>
        <p:txBody>
          <a:bodyPr/>
          <a:lstStyle/>
          <a:p>
            <a:r>
              <a:rPr lang="en-US" sz="2400" dirty="0" smtClean="0"/>
              <a:t>What are QR codes?</a:t>
            </a:r>
          </a:p>
          <a:p>
            <a:r>
              <a:rPr lang="en-US" sz="2400" b="0" dirty="0" smtClean="0"/>
              <a:t>A QR (Quick Response) code is a 2d barcode containing a hidden message, which is unlocked by using an application on one’s smartphone.</a:t>
            </a:r>
          </a:p>
        </p:txBody>
      </p:sp>
      <p:pic>
        <p:nvPicPr>
          <p:cNvPr id="440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3906838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9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3820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Here’s how they work the real world:</a:t>
            </a:r>
          </a:p>
          <a:p>
            <a:pPr marL="0" indent="0">
              <a:buNone/>
            </a:pPr>
            <a:r>
              <a:rPr lang="en-US" sz="2800" dirty="0" smtClean="0"/>
              <a:t>1. John Smith spots a QR code on a window cling of a restaurant.</a:t>
            </a:r>
          </a:p>
          <a:p>
            <a:pPr marL="0" indent="0">
              <a:buNone/>
            </a:pPr>
            <a:r>
              <a:rPr lang="en-US" sz="2800" dirty="0" smtClean="0"/>
              <a:t>2. He pulls out his smartphone (iPhone, Android, Blackberry) and opens (or downloads) a QR code reader application.</a:t>
            </a:r>
          </a:p>
          <a:p>
            <a:pPr marL="0" indent="0">
              <a:buNone/>
            </a:pPr>
            <a:r>
              <a:rPr lang="en-US" sz="2800" dirty="0" smtClean="0"/>
              <a:t>3. He holds his phone over the QR code, and the phone’s camera recognizes the symbol as a QR code.</a:t>
            </a:r>
          </a:p>
          <a:p>
            <a:pPr marL="0" indent="0">
              <a:buNone/>
            </a:pPr>
            <a:r>
              <a:rPr lang="en-US" sz="2800" dirty="0" smtClean="0"/>
              <a:t>4. The application then “reads” the QR code, and provides him with some type of content for his mobile phone.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68438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QR Codes Defined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54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1468438" y="404813"/>
            <a:ext cx="7019925" cy="993775"/>
          </a:xfrm>
        </p:spPr>
        <p:txBody>
          <a:bodyPr/>
          <a:lstStyle/>
          <a:p>
            <a:r>
              <a:rPr dirty="0" smtClean="0"/>
              <a:t>QR Codes</a:t>
            </a:r>
            <a:r>
              <a:rPr lang="en-US" dirty="0" smtClean="0"/>
              <a:t> Defined</a:t>
            </a:r>
            <a:endParaRPr dirty="0" smtClean="0"/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953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Through QR code technology, marketers are able to directly connect consumers with websites and interactive content via real-world locations.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But </a:t>
            </a:r>
            <a:r>
              <a:rPr lang="en-US" sz="3600" dirty="0"/>
              <a:t>is the technology gaining popularity with consumers?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78449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/>
          </p:nvPr>
        </p:nvSpPr>
        <p:spPr>
          <a:xfrm>
            <a:off x="1468438" y="404813"/>
            <a:ext cx="7019925" cy="993775"/>
          </a:xfrm>
        </p:spPr>
        <p:txBody>
          <a:bodyPr/>
          <a:lstStyle/>
          <a:p>
            <a:r>
              <a:rPr dirty="0" smtClean="0"/>
              <a:t>QR Codes</a:t>
            </a:r>
            <a:r>
              <a:rPr lang="en-US" dirty="0"/>
              <a:t> Defined</a:t>
            </a:r>
            <a:endParaRPr dirty="0" smtClean="0"/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7630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According to a new survey by advertising agency MGH: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72 percent </a:t>
            </a:r>
            <a:r>
              <a:rPr lang="en-US" sz="2800" b="0" dirty="0" smtClean="0"/>
              <a:t>of smartphone users were likely to recall an advertisement that featured a QR code.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32 percent </a:t>
            </a:r>
            <a:r>
              <a:rPr lang="en-US" sz="2800" b="0" dirty="0" smtClean="0"/>
              <a:t>of smartphone users surveyed said they've used a QR code, a much higher percentage than other previous surveys of QR usage.</a:t>
            </a:r>
          </a:p>
          <a:p>
            <a:pPr>
              <a:buFont typeface="Arial" pitchFamily="34" charset="0"/>
              <a:buChar char="•"/>
            </a:pPr>
            <a:r>
              <a:rPr lang="en-US" sz="2800" b="0" dirty="0" smtClean="0"/>
              <a:t>More striking, the vast majority – </a:t>
            </a:r>
            <a:r>
              <a:rPr lang="en-US" sz="2800" dirty="0" smtClean="0"/>
              <a:t>70 percent </a:t>
            </a:r>
            <a:r>
              <a:rPr lang="en-US" sz="2800" b="0" dirty="0" smtClean="0"/>
              <a:t>– of respondents said they plan to use a QR code, creating opportunities for marketers to get consumers to engage directly with their brands.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43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7" t="43599" r="26000" b="12801"/>
          <a:stretch/>
        </p:blipFill>
        <p:spPr bwMode="auto">
          <a:xfrm>
            <a:off x="1189908" y="1540494"/>
            <a:ext cx="7871134" cy="455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8" t="24779" r="45606" b="15236"/>
          <a:stretch/>
        </p:blipFill>
        <p:spPr bwMode="auto">
          <a:xfrm>
            <a:off x="182880" y="1219200"/>
            <a:ext cx="1188720" cy="514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68438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QR Code Statistics</a:t>
            </a:r>
          </a:p>
        </p:txBody>
      </p:sp>
    </p:spTree>
    <p:extLst>
      <p:ext uri="{BB962C8B-B14F-4D97-AF65-F5344CB8AC3E}">
        <p14:creationId xmlns:p14="http://schemas.microsoft.com/office/powerpoint/2010/main" val="33111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35692" r="39844" b="24513"/>
          <a:stretch/>
        </p:blipFill>
        <p:spPr bwMode="auto">
          <a:xfrm>
            <a:off x="37322" y="1447800"/>
            <a:ext cx="899376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t="35252" r="40677" b="56029"/>
          <a:stretch/>
        </p:blipFill>
        <p:spPr bwMode="auto">
          <a:xfrm>
            <a:off x="1447800" y="533400"/>
            <a:ext cx="3396343" cy="70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55007" r="40676" b="19784"/>
          <a:stretch/>
        </p:blipFill>
        <p:spPr bwMode="auto">
          <a:xfrm>
            <a:off x="5103843" y="72701"/>
            <a:ext cx="3564295" cy="20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 smtClean="0"/>
              <a:t>Scan Life QR Code whitepaper stats</a:t>
            </a:r>
          </a:p>
          <a:p>
            <a:r>
              <a:rPr lang="en-US" dirty="0" smtClean="0"/>
              <a:t>Scan </a:t>
            </a:r>
            <a:r>
              <a:rPr lang="en-US" dirty="0" err="1" smtClean="0"/>
              <a:t>LIfe</a:t>
            </a:r>
            <a:r>
              <a:rPr lang="en-US" dirty="0" smtClean="0"/>
              <a:t> capabilities and cost</a:t>
            </a:r>
          </a:p>
          <a:p>
            <a:r>
              <a:rPr lang="en-US" dirty="0" smtClean="0"/>
              <a:t>Free QR Code generators</a:t>
            </a:r>
          </a:p>
          <a:p>
            <a:r>
              <a:rPr lang="en-US" dirty="0" smtClean="0"/>
              <a:t>Custom QR Codes (software)</a:t>
            </a:r>
          </a:p>
          <a:p>
            <a:r>
              <a:rPr lang="en-US" dirty="0" smtClean="0"/>
              <a:t>Demonstrate creating a QR Code</a:t>
            </a:r>
          </a:p>
          <a:p>
            <a:r>
              <a:rPr lang="en-US" dirty="0" smtClean="0"/>
              <a:t>Providing unique content</a:t>
            </a:r>
          </a:p>
          <a:p>
            <a:r>
              <a:rPr lang="en-US" dirty="0" smtClean="0"/>
              <a:t>Examples in the industry</a:t>
            </a:r>
          </a:p>
          <a:p>
            <a:r>
              <a:rPr lang="en-US" dirty="0" err="1" smtClean="0"/>
              <a:t>ShareSquare</a:t>
            </a:r>
            <a:endParaRPr lang="en-US" dirty="0" smtClean="0"/>
          </a:p>
          <a:p>
            <a:r>
              <a:rPr lang="en-US" dirty="0" smtClean="0"/>
              <a:t>Videos (mobile devices challenge)</a:t>
            </a:r>
          </a:p>
          <a:p>
            <a:r>
              <a:rPr lang="en-US" dirty="0" smtClean="0"/>
              <a:t>Near field communication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21333" r="22250" b="30933"/>
          <a:stretch/>
        </p:blipFill>
        <p:spPr bwMode="auto">
          <a:xfrm>
            <a:off x="31595" y="990600"/>
            <a:ext cx="912697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68438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QR Code Statistics</a:t>
            </a:r>
          </a:p>
        </p:txBody>
      </p:sp>
    </p:spTree>
    <p:extLst>
      <p:ext uri="{BB962C8B-B14F-4D97-AF65-F5344CB8AC3E}">
        <p14:creationId xmlns:p14="http://schemas.microsoft.com/office/powerpoint/2010/main" val="28844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 smtClean="0"/>
              <a:t>Scan Life QR Code whitepaper stats</a:t>
            </a:r>
          </a:p>
          <a:p>
            <a:r>
              <a:rPr lang="en-US" dirty="0" smtClean="0"/>
              <a:t>Scan </a:t>
            </a:r>
            <a:r>
              <a:rPr lang="en-US" dirty="0" err="1" smtClean="0"/>
              <a:t>LIfe</a:t>
            </a:r>
            <a:r>
              <a:rPr lang="en-US" dirty="0" smtClean="0"/>
              <a:t> capabilities and cost</a:t>
            </a:r>
          </a:p>
          <a:p>
            <a:r>
              <a:rPr lang="en-US" dirty="0" smtClean="0"/>
              <a:t>Free QR Code generators</a:t>
            </a:r>
          </a:p>
          <a:p>
            <a:r>
              <a:rPr lang="en-US" dirty="0" smtClean="0"/>
              <a:t>Custom QR Codes (software)</a:t>
            </a:r>
          </a:p>
          <a:p>
            <a:r>
              <a:rPr lang="en-US" dirty="0" smtClean="0"/>
              <a:t>Demonstrate creating a QR Code</a:t>
            </a:r>
          </a:p>
          <a:p>
            <a:r>
              <a:rPr lang="en-US" dirty="0" smtClean="0"/>
              <a:t>Providing unique content</a:t>
            </a:r>
          </a:p>
          <a:p>
            <a:r>
              <a:rPr lang="en-US" dirty="0" smtClean="0"/>
              <a:t>Examples in the industry</a:t>
            </a:r>
          </a:p>
          <a:p>
            <a:r>
              <a:rPr lang="en-US" dirty="0" err="1" smtClean="0"/>
              <a:t>ShareSquare</a:t>
            </a:r>
            <a:endParaRPr lang="en-US" dirty="0" smtClean="0"/>
          </a:p>
          <a:p>
            <a:r>
              <a:rPr lang="en-US" dirty="0" smtClean="0"/>
              <a:t>Videos (mobile devices challenge)</a:t>
            </a:r>
          </a:p>
          <a:p>
            <a:r>
              <a:rPr lang="en-US" dirty="0" smtClean="0"/>
              <a:t>Near field communication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33200" r="24750" b="14000"/>
          <a:stretch/>
        </p:blipFill>
        <p:spPr bwMode="auto">
          <a:xfrm>
            <a:off x="76199" y="533400"/>
            <a:ext cx="903547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68438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QR Code Statistics</a:t>
            </a:r>
          </a:p>
        </p:txBody>
      </p:sp>
    </p:spTree>
    <p:extLst>
      <p:ext uri="{BB962C8B-B14F-4D97-AF65-F5344CB8AC3E}">
        <p14:creationId xmlns:p14="http://schemas.microsoft.com/office/powerpoint/2010/main" val="698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22267" r="31250" b="23733"/>
          <a:stretch/>
        </p:blipFill>
        <p:spPr bwMode="auto">
          <a:xfrm>
            <a:off x="1143000" y="228600"/>
            <a:ext cx="7162800" cy="636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3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7" t="21733" r="26583" b="28933"/>
          <a:stretch/>
        </p:blipFill>
        <p:spPr bwMode="auto">
          <a:xfrm>
            <a:off x="228600" y="429695"/>
            <a:ext cx="8763000" cy="597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8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15600" r="19834" b="11866"/>
          <a:stretch/>
        </p:blipFill>
        <p:spPr bwMode="auto">
          <a:xfrm>
            <a:off x="76200" y="76200"/>
            <a:ext cx="892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62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/>
          </p:nvPr>
        </p:nvSpPr>
        <p:spPr>
          <a:xfrm>
            <a:off x="1468438" y="404813"/>
            <a:ext cx="7019925" cy="993775"/>
          </a:xfrm>
        </p:spPr>
        <p:txBody>
          <a:bodyPr>
            <a:normAutofit fontScale="90000"/>
          </a:bodyPr>
          <a:lstStyle/>
          <a:p>
            <a:r>
              <a:rPr dirty="0" smtClean="0"/>
              <a:t>Home Depot Builds Mobile with ScanLife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50292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Home Depot is taking a very strategic approach QR technology which speaks to their customers in relevant ways throughout the shopping experience.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QR codes will link to How-To videos, project guides, accessories, and an option to purchase through the mobile device.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first campaign will be around the Martha Stewart line of kitchen appliances and patio furniture buying. </a:t>
            </a:r>
          </a:p>
        </p:txBody>
      </p:sp>
    </p:spTree>
    <p:extLst>
      <p:ext uri="{BB962C8B-B14F-4D97-AF65-F5344CB8AC3E}">
        <p14:creationId xmlns:p14="http://schemas.microsoft.com/office/powerpoint/2010/main" val="32879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ome Depot Newspaper"/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736725"/>
            <a:ext cx="5053013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944688"/>
            <a:ext cx="209073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68438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Home Depot Builds Mobile with ScanLife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0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18819" r="16833" b="12533"/>
          <a:stretch/>
        </p:blipFill>
        <p:spPr bwMode="auto">
          <a:xfrm>
            <a:off x="-1859" y="838200"/>
            <a:ext cx="913239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5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2971800"/>
            <a:ext cx="5883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Providing unique content</a:t>
            </a:r>
          </a:p>
          <a:p>
            <a:r>
              <a:rPr lang="en-US" dirty="0" smtClean="0"/>
              <a:t>STOP – do not send people to the homepage of your website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t="20133" r="17917" b="12133"/>
          <a:stretch/>
        </p:blipFill>
        <p:spPr bwMode="auto">
          <a:xfrm>
            <a:off x="0" y="391745"/>
            <a:ext cx="9361170" cy="580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1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2971800"/>
            <a:ext cx="5883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Providing unique content</a:t>
            </a:r>
          </a:p>
          <a:p>
            <a:r>
              <a:rPr lang="en-US" dirty="0" smtClean="0"/>
              <a:t>STOP – do not send people to the homepage of your website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0533" r="17917" b="12400"/>
          <a:stretch/>
        </p:blipFill>
        <p:spPr bwMode="auto">
          <a:xfrm>
            <a:off x="0" y="609600"/>
            <a:ext cx="9083870" cy="555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2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11591" r="32500" b="3692"/>
          <a:stretch/>
        </p:blipFill>
        <p:spPr bwMode="auto">
          <a:xfrm>
            <a:off x="2539482" y="-685800"/>
            <a:ext cx="4124326" cy="786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22933" r="26333" b="20000"/>
          <a:stretch/>
        </p:blipFill>
        <p:spPr bwMode="auto">
          <a:xfrm>
            <a:off x="1219200" y="1127760"/>
            <a:ext cx="6663690" cy="489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04875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Custom QR Codes</a:t>
            </a:r>
          </a:p>
        </p:txBody>
      </p:sp>
    </p:spTree>
    <p:extLst>
      <p:ext uri="{BB962C8B-B14F-4D97-AF65-F5344CB8AC3E}">
        <p14:creationId xmlns:p14="http://schemas.microsoft.com/office/powerpoint/2010/main" val="15802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4" t="23333" r="32583" b="20000"/>
          <a:stretch/>
        </p:blipFill>
        <p:spPr bwMode="auto">
          <a:xfrm>
            <a:off x="1905000" y="1466850"/>
            <a:ext cx="49149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04875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Custom QR Codes</a:t>
            </a:r>
          </a:p>
        </p:txBody>
      </p:sp>
    </p:spTree>
    <p:extLst>
      <p:ext uri="{BB962C8B-B14F-4D97-AF65-F5344CB8AC3E}">
        <p14:creationId xmlns:p14="http://schemas.microsoft.com/office/powerpoint/2010/main" val="34187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3200" r="32750" b="20934"/>
          <a:stretch/>
        </p:blipFill>
        <p:spPr bwMode="auto">
          <a:xfrm>
            <a:off x="2057400" y="1295400"/>
            <a:ext cx="4834890" cy="478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04875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Custom QR Codes</a:t>
            </a:r>
          </a:p>
        </p:txBody>
      </p:sp>
    </p:spTree>
    <p:extLst>
      <p:ext uri="{BB962C8B-B14F-4D97-AF65-F5344CB8AC3E}">
        <p14:creationId xmlns:p14="http://schemas.microsoft.com/office/powerpoint/2010/main" val="19418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7" t="23200" r="25833" b="20000"/>
          <a:stretch/>
        </p:blipFill>
        <p:spPr bwMode="auto">
          <a:xfrm>
            <a:off x="1371600" y="1226820"/>
            <a:ext cx="6755130" cy="486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04875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Custom QR Codes</a:t>
            </a:r>
          </a:p>
        </p:txBody>
      </p:sp>
    </p:spTree>
    <p:extLst>
      <p:ext uri="{BB962C8B-B14F-4D97-AF65-F5344CB8AC3E}">
        <p14:creationId xmlns:p14="http://schemas.microsoft.com/office/powerpoint/2010/main" val="414076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3333" r="33333" b="20000"/>
          <a:stretch/>
        </p:blipFill>
        <p:spPr bwMode="auto">
          <a:xfrm>
            <a:off x="1981200" y="1314450"/>
            <a:ext cx="48006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04875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Custom QR Codes</a:t>
            </a:r>
          </a:p>
        </p:txBody>
      </p:sp>
    </p:spTree>
    <p:extLst>
      <p:ext uri="{BB962C8B-B14F-4D97-AF65-F5344CB8AC3E}">
        <p14:creationId xmlns:p14="http://schemas.microsoft.com/office/powerpoint/2010/main" val="24947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7867" r="19999" b="29600"/>
          <a:stretch/>
        </p:blipFill>
        <p:spPr bwMode="auto">
          <a:xfrm>
            <a:off x="381000" y="1447800"/>
            <a:ext cx="8503920" cy="450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04875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Generate Your Own QR Codes</a:t>
            </a:r>
          </a:p>
        </p:txBody>
      </p:sp>
    </p:spTree>
    <p:extLst>
      <p:ext uri="{BB962C8B-B14F-4D97-AF65-F5344CB8AC3E}">
        <p14:creationId xmlns:p14="http://schemas.microsoft.com/office/powerpoint/2010/main" val="33352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working\Personal\presentations\QR Codes\mobile-challe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4862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1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194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STOP – Do not send people to the homepage of your website</a:t>
            </a:r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04875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Provide Unique Content</a:t>
            </a:r>
          </a:p>
        </p:txBody>
      </p:sp>
    </p:spTree>
    <p:extLst>
      <p:ext uri="{BB962C8B-B14F-4D97-AF65-F5344CB8AC3E}">
        <p14:creationId xmlns:p14="http://schemas.microsoft.com/office/powerpoint/2010/main" val="8150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295400" y="1398588"/>
            <a:ext cx="7315200" cy="416401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Bookmark a website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Make a phone call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Send an SMS text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Send an E-Mail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Create a vCard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Create a </a:t>
            </a:r>
            <a:r>
              <a:rPr lang="en-US" sz="4200" dirty="0" err="1" smtClean="0"/>
              <a:t>vCalendar</a:t>
            </a:r>
            <a:r>
              <a:rPr lang="en-US" sz="4200" dirty="0" smtClean="0"/>
              <a:t> Event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Google Maps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Bing Maps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Download App in iTunes or Android Marketplace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Foursquare Check-In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Tweet on Twitter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04875" y="404813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Additional Functions to QR Codes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429316" y="5791200"/>
            <a:ext cx="5971041" cy="869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200" dirty="0" smtClean="0"/>
              <a:t>Do a Google search for ‘</a:t>
            </a:r>
            <a:r>
              <a:rPr lang="en-US" sz="4200" dirty="0" err="1" smtClean="0"/>
              <a:t>Kerem</a:t>
            </a:r>
            <a:r>
              <a:rPr lang="en-US" sz="4200" dirty="0" smtClean="0"/>
              <a:t> </a:t>
            </a:r>
            <a:r>
              <a:rPr lang="en-US" sz="4200" dirty="0" err="1" smtClean="0"/>
              <a:t>Erkan</a:t>
            </a:r>
            <a:r>
              <a:rPr lang="en-US" sz="4200" dirty="0" smtClean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44059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working\Personal\presentations\QR Codes\QR-Code-Twe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657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601980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working\Personal\presentations\QR Codes\QR-Code-vC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747"/>
            <a:ext cx="6762751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98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working\Personal\presentations\QR Codes\Likify-Live_Bozzuto_Communit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47" y="76200"/>
            <a:ext cx="4520053" cy="67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22133" r="20750" b="23733"/>
          <a:stretch/>
        </p:blipFill>
        <p:spPr bwMode="auto">
          <a:xfrm>
            <a:off x="76200" y="838200"/>
            <a:ext cx="9010368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07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5467" r="22250" b="29200"/>
          <a:stretch/>
        </p:blipFill>
        <p:spPr bwMode="auto">
          <a:xfrm>
            <a:off x="152400" y="914400"/>
            <a:ext cx="88011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6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04875" y="152400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ShareSquare</a:t>
            </a:r>
            <a:endParaRPr lang="en-US" dirty="0" smtClean="0"/>
          </a:p>
        </p:txBody>
      </p:sp>
      <p:pic>
        <p:nvPicPr>
          <p:cNvPr id="3074" name="Picture 2" descr="http://dl.thesource.com/content/53324_t2j4axx3j2uxf_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6496050"/>
            <a:ext cx="53911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l.thesource.com/content/53324_t2j4axx3j2uxf_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-6343650"/>
            <a:ext cx="53911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dl.thesource.com/content/53324_t2j4axx3j2uxf_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0" y="1329677"/>
            <a:ext cx="7562990" cy="4690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3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14322" r="14481" b="34146"/>
          <a:stretch>
            <a:fillRect/>
          </a:stretch>
        </p:blipFill>
        <p:spPr bwMode="auto">
          <a:xfrm>
            <a:off x="177800" y="1081088"/>
            <a:ext cx="8728075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04875" y="152400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ShareSquare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28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40000" r="53417" b="23467"/>
          <a:stretch/>
        </p:blipFill>
        <p:spPr bwMode="auto">
          <a:xfrm>
            <a:off x="481361" y="1141811"/>
            <a:ext cx="3581400" cy="519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6" t="39867" r="53417" b="23067"/>
          <a:stretch/>
        </p:blipFill>
        <p:spPr bwMode="auto">
          <a:xfrm>
            <a:off x="5175607" y="1141810"/>
            <a:ext cx="3511193" cy="519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04875" y="152400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ShareSquare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56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8600" y="1154502"/>
            <a:ext cx="8610600" cy="5398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4200" dirty="0"/>
              <a:t>What it does: the QR code will lead to a landing page with a (up to) 5 picture slideshow running. At the top the following links are </a:t>
            </a:r>
            <a:r>
              <a:rPr lang="en-US" sz="4200" dirty="0" smtClean="0"/>
              <a:t>available:</a:t>
            </a:r>
            <a:endParaRPr lang="en-US" sz="4200" dirty="0"/>
          </a:p>
          <a:p>
            <a:pPr marL="342900" indent="-342900" algn="l">
              <a:buFont typeface="Arial" pitchFamily="34" charset="0"/>
              <a:buChar char="•"/>
            </a:pPr>
            <a:endParaRPr lang="en-US" sz="4200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Video</a:t>
            </a:r>
            <a:r>
              <a:rPr lang="en-US" sz="4200" dirty="0"/>
              <a:t>: add a </a:t>
            </a:r>
            <a:r>
              <a:rPr lang="en-US" sz="4200" dirty="0" err="1"/>
              <a:t>youtube</a:t>
            </a:r>
            <a:r>
              <a:rPr lang="en-US" sz="4200" dirty="0"/>
              <a:t> video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Download</a:t>
            </a:r>
            <a:r>
              <a:rPr lang="en-US" sz="4200" dirty="0"/>
              <a:t>: iTunes, iPhone App, Android Market App, or draft an email that the mobile user can have sent to themselves (this also gives us a record of their email address).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Bio</a:t>
            </a:r>
            <a:r>
              <a:rPr lang="en-US" sz="4200" dirty="0"/>
              <a:t>: gives a short bio, links to Facebook Page, Twitter (will show a stream of recent tweets), website, and blog.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Fans</a:t>
            </a:r>
            <a:r>
              <a:rPr lang="en-US" sz="4200" dirty="0"/>
              <a:t>: like Facebook </a:t>
            </a:r>
            <a:r>
              <a:rPr lang="en-US" sz="4200" dirty="0" err="1"/>
              <a:t>FanPage</a:t>
            </a:r>
            <a:endParaRPr lang="en-US" sz="4200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Share</a:t>
            </a:r>
            <a:r>
              <a:rPr lang="en-US" sz="4200" dirty="0"/>
              <a:t>: Provide a status update for the user to post on their Facebook or Twitter</a:t>
            </a:r>
            <a:r>
              <a:rPr lang="en-US" sz="4200" dirty="0" smtClean="0"/>
              <a:t>.</a:t>
            </a:r>
            <a:endParaRPr lang="en-US" sz="4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04875" y="152400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ShareSquare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5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8600" y="1146175"/>
            <a:ext cx="8610600" cy="5407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Instant </a:t>
            </a:r>
            <a:r>
              <a:rPr lang="en-US" sz="4200" dirty="0"/>
              <a:t>Win: Can create giveaways. Enter in start and end date. Winners determined by a daily limit and a maximum number of </a:t>
            </a:r>
            <a:r>
              <a:rPr lang="en-US" sz="4200" dirty="0" smtClean="0"/>
              <a:t>winners. You </a:t>
            </a:r>
            <a:r>
              <a:rPr lang="en-US" sz="4200" dirty="0"/>
              <a:t>can also attach a picture, a winner and loser message, and a Facebook status update for the winner. (Uses </a:t>
            </a:r>
            <a:r>
              <a:rPr lang="en-US" sz="4200" dirty="0" smtClean="0"/>
              <a:t>Facebook </a:t>
            </a:r>
            <a:r>
              <a:rPr lang="en-US" sz="4200" dirty="0"/>
              <a:t>authentication with the winners—winners have to submit their email to be contacted for the prize)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Comments</a:t>
            </a:r>
            <a:r>
              <a:rPr lang="en-US" sz="4200" dirty="0"/>
              <a:t>: users can post comments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4200" dirty="0"/>
          </a:p>
          <a:p>
            <a:pPr algn="l"/>
            <a:r>
              <a:rPr lang="en-US" sz="4200" dirty="0"/>
              <a:t>Other settings: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“</a:t>
            </a:r>
            <a:r>
              <a:rPr lang="en-US" sz="4200" dirty="0"/>
              <a:t>Like Lock” the page so that visitors have to like your </a:t>
            </a:r>
            <a:r>
              <a:rPr lang="en-US" sz="4200" dirty="0" err="1"/>
              <a:t>facebook</a:t>
            </a:r>
            <a:r>
              <a:rPr lang="en-US" sz="4200" dirty="0"/>
              <a:t> page before they can access the page.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Custom </a:t>
            </a:r>
            <a:r>
              <a:rPr lang="en-US" sz="4200" dirty="0"/>
              <a:t>domain for the page.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Can </a:t>
            </a:r>
            <a:r>
              <a:rPr lang="en-US" sz="4200" dirty="0"/>
              <a:t>redirect them to this page from another website.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200" dirty="0" smtClean="0"/>
              <a:t>Can </a:t>
            </a:r>
            <a:r>
              <a:rPr lang="en-US" sz="4200" dirty="0"/>
              <a:t>place a banner ad on the page. </a:t>
            </a:r>
            <a:endParaRPr lang="en-US" sz="4200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04875" y="152400"/>
            <a:ext cx="70199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ShareSquare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33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19333" r="18000" b="9333"/>
          <a:stretch/>
        </p:blipFill>
        <p:spPr bwMode="auto">
          <a:xfrm>
            <a:off x="152400" y="381000"/>
            <a:ext cx="883539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9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13333" r="5157" b="25436"/>
          <a:stretch/>
        </p:blipFill>
        <p:spPr bwMode="auto">
          <a:xfrm>
            <a:off x="-838200" y="381000"/>
            <a:ext cx="10829926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28820" r="14062" b="29231"/>
          <a:stretch/>
        </p:blipFill>
        <p:spPr bwMode="auto">
          <a:xfrm>
            <a:off x="228600" y="1524000"/>
            <a:ext cx="8658226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526610" y="2743200"/>
            <a:ext cx="3245789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17525" y="4096138"/>
            <a:ext cx="1519943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53200" y="3149275"/>
            <a:ext cx="1519943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89532" y="3446980"/>
            <a:ext cx="1519943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3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14256" r="76095" b="71693"/>
          <a:stretch/>
        </p:blipFill>
        <p:spPr bwMode="auto">
          <a:xfrm>
            <a:off x="66675" y="76200"/>
            <a:ext cx="14573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32974" r="12500" b="40871"/>
          <a:stretch/>
        </p:blipFill>
        <p:spPr bwMode="auto">
          <a:xfrm>
            <a:off x="57149" y="1381125"/>
            <a:ext cx="9058276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33589" r="42813" b="60257"/>
          <a:stretch/>
        </p:blipFill>
        <p:spPr bwMode="auto">
          <a:xfrm>
            <a:off x="823912" y="4181474"/>
            <a:ext cx="762524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58000" r="42500" b="35436"/>
          <a:stretch/>
        </p:blipFill>
        <p:spPr bwMode="auto">
          <a:xfrm>
            <a:off x="823912" y="5410200"/>
            <a:ext cx="776644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486400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54" y="732455"/>
            <a:ext cx="4143846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86000"/>
            <a:ext cx="560387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42925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Bozzuto Sweeps: What’s Your “Insider Secret?”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229600" cy="4724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  <a:latin typeface="Helvetica Neue" pitchFamily="2" charset="0"/>
              </a:rPr>
              <a:t>Purpose: 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000" dirty="0" smtClean="0">
                <a:latin typeface="HelveticaNeueLT Std" pitchFamily="34" charset="0"/>
              </a:rPr>
              <a:t>Launch a sweepstakes in 5 major cities. Promote the city as a destination – expressing that we have a great presence with great apartment communities.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  <a:latin typeface="HelveticaNeueLT Std" pitchFamily="34" charset="0"/>
              </a:rPr>
              <a:t>Goals: 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000" dirty="0" smtClean="0">
                <a:latin typeface="HelveticaNeueLT Std" pitchFamily="34" charset="0"/>
              </a:rPr>
              <a:t>Generate leads and capture email addresses (increase penetration into each property)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000" dirty="0" smtClean="0">
                <a:latin typeface="HelveticaNeueLT Std" pitchFamily="34" charset="0"/>
              </a:rPr>
              <a:t>Increase Fans and Followers in social media</a:t>
            </a:r>
            <a:endParaRPr lang="en-US" sz="1600" dirty="0" smtClean="0">
              <a:solidFill>
                <a:schemeClr val="bg2"/>
              </a:solidFill>
              <a:latin typeface="HelveticaNeueLT Std" pitchFamily="34" charset="0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  <a:latin typeface="HelveticaNeueLT Std" pitchFamily="34" charset="0"/>
              </a:rPr>
              <a:t>Ways to Enter: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000" dirty="0" smtClean="0">
                <a:latin typeface="HelveticaNeueLT Std" pitchFamily="34" charset="0"/>
              </a:rPr>
              <a:t>Enter your email address on the Live Bozzuto Facebook page or on BozzutoSweeps.com. 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000" dirty="0" smtClean="0">
                <a:latin typeface="HelveticaNeueLT Std" pitchFamily="34" charset="0"/>
              </a:rPr>
              <a:t>Comment on Facebook, Twitter, write a blog post or upload a video on YouTube</a:t>
            </a:r>
            <a:r>
              <a:rPr lang="en-US" sz="2000" dirty="0" smtClean="0">
                <a:solidFill>
                  <a:schemeClr val="bg2"/>
                </a:solidFill>
                <a:latin typeface="HelveticaNeueLT Std" pitchFamily="34" charset="0"/>
              </a:rPr>
              <a:t>. </a:t>
            </a:r>
          </a:p>
          <a:p>
            <a:pPr lvl="1" eaLnBrk="1" hangingPunct="1">
              <a:defRPr/>
            </a:pPr>
            <a:endParaRPr lang="en-US" sz="2000" dirty="0" smtClean="0">
              <a:latin typeface="+mj-lt"/>
            </a:endParaRPr>
          </a:p>
        </p:txBody>
      </p:sp>
      <p:pic>
        <p:nvPicPr>
          <p:cNvPr id="31748" name="Picture 4" descr="Bozzuto Logo_tag_title case_3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1219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1" name="Picture 7" descr="NAHB bug_FINAL_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24600"/>
            <a:ext cx="1371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978</Words>
  <Application>Microsoft Office PowerPoint</Application>
  <PresentationFormat>On-screen Show (4:3)</PresentationFormat>
  <Paragraphs>135</Paragraphs>
  <Slides>50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Bozzuto Sweeps: What’s Your “Insider Secret?”</vt:lpstr>
      <vt:lpstr>Bozzuto Sweeps: What’s Your “Insider Secret?”</vt:lpstr>
      <vt:lpstr>Bozzuto Sweeps: What’s Your “Insider Secret?”</vt:lpstr>
      <vt:lpstr>Bozzuto Sweeps: What’s Your “Insider Secret?”</vt:lpstr>
      <vt:lpstr>PowerPoint Presentation</vt:lpstr>
      <vt:lpstr>PowerPoint Presentation</vt:lpstr>
      <vt:lpstr>QR Codes Defined</vt:lpstr>
      <vt:lpstr>PowerPoint Presentation</vt:lpstr>
      <vt:lpstr>QR Codes Defined</vt:lpstr>
      <vt:lpstr>QR Codes Defined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Depot Builds Mobile with ScanLife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Bozzuto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Kilmurry</dc:creator>
  <cp:lastModifiedBy>Matthew Kilmurry</cp:lastModifiedBy>
  <cp:revision>3</cp:revision>
  <dcterms:created xsi:type="dcterms:W3CDTF">2011-09-13T18:17:31Z</dcterms:created>
  <dcterms:modified xsi:type="dcterms:W3CDTF">2011-09-13T20:49:25Z</dcterms:modified>
</cp:coreProperties>
</file>