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36"/>
  </p:notesMasterIdLst>
  <p:sldIdLst>
    <p:sldId id="256" r:id="rId3"/>
    <p:sldId id="295" r:id="rId4"/>
    <p:sldId id="288" r:id="rId5"/>
    <p:sldId id="294" r:id="rId6"/>
    <p:sldId id="293" r:id="rId7"/>
    <p:sldId id="289" r:id="rId8"/>
    <p:sldId id="292" r:id="rId9"/>
    <p:sldId id="304" r:id="rId10"/>
    <p:sldId id="276" r:id="rId11"/>
    <p:sldId id="280" r:id="rId12"/>
    <p:sldId id="279" r:id="rId13"/>
    <p:sldId id="285" r:id="rId14"/>
    <p:sldId id="286" r:id="rId15"/>
    <p:sldId id="287" r:id="rId16"/>
    <p:sldId id="278" r:id="rId17"/>
    <p:sldId id="258" r:id="rId18"/>
    <p:sldId id="297" r:id="rId19"/>
    <p:sldId id="261" r:id="rId20"/>
    <p:sldId id="296" r:id="rId21"/>
    <p:sldId id="291" r:id="rId22"/>
    <p:sldId id="263" r:id="rId23"/>
    <p:sldId id="298" r:id="rId24"/>
    <p:sldId id="299" r:id="rId25"/>
    <p:sldId id="264" r:id="rId26"/>
    <p:sldId id="300" r:id="rId27"/>
    <p:sldId id="301" r:id="rId28"/>
    <p:sldId id="273" r:id="rId29"/>
    <p:sldId id="268" r:id="rId30"/>
    <p:sldId id="302" r:id="rId31"/>
    <p:sldId id="303" r:id="rId32"/>
    <p:sldId id="265" r:id="rId33"/>
    <p:sldId id="275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62E"/>
    <a:srgbClr val="F6A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3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2F008-64E6-463E-89AC-8EA1FFAE3931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014E-6385-4EC0-A7E1-61DB54E09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Prospects will typically find your site through multiple sources prior to contact.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0014E-6385-4EC0-A7E1-61DB54E090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7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</a:t>
            </a:r>
          </a:p>
          <a:p>
            <a:r>
              <a:rPr lang="en-US" dirty="0" smtClean="0"/>
              <a:t>Organization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B515-2983-C046-AAC4-08A60E9C9481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F191-D549-F744-8097-21293CD1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2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52A1-D865-6B43-8C0C-9744A17CA4F4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27F9-B213-C948-AF5F-3EE2A638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4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52A1-D865-6B43-8C0C-9744A17CA4F4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27F9-B213-C948-AF5F-3EE2A638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47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52A1-D865-6B43-8C0C-9744A17CA4F4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27F9-B213-C948-AF5F-3EE2A638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11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52A1-D865-6B43-8C0C-9744A17CA4F4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27F9-B213-C948-AF5F-3EE2A638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B515-2983-C046-AAC4-08A60E9C9481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F191-D549-F744-8097-21293CD1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9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B515-2983-C046-AAC4-08A60E9C9481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F191-D549-F744-8097-21293CD1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4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B515-2983-C046-AAC4-08A60E9C9481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F191-D549-F744-8097-21293CD1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6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B515-2983-C046-AAC4-08A60E9C9481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F191-D549-F744-8097-21293CD1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B515-2983-C046-AAC4-08A60E9C9481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F191-D549-F744-8097-21293CD1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0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B515-2983-C046-AAC4-08A60E9C9481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F191-D549-F744-8097-21293CD1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5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B515-2983-C046-AAC4-08A60E9C9481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F191-D549-F744-8097-21293CD1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4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B515-2983-C046-AAC4-08A60E9C9481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F191-D549-F744-8097-21293CD1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3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FB515-2983-C046-AAC4-08A60E9C9481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CF191-D549-F744-8097-21293CD195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2688_AIM_PPT_2ndPagegeneric2_final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4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D52A1-D865-6B43-8C0C-9744A17CA4F4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C27F9-B213-C948-AF5F-3EE2A63822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2688_AIM_PPT_2ndPagegeneric_fina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3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21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10" Type="http://schemas.openxmlformats.org/officeDocument/2006/relationships/image" Target="../media/image43.jp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gif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Resolving Data Controversies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Matthew Kilmurry</a:t>
            </a:r>
          </a:p>
          <a:p>
            <a:r>
              <a:rPr lang="en-US" dirty="0" smtClean="0"/>
              <a:t>Director of Interactive Marketing</a:t>
            </a:r>
          </a:p>
          <a:p>
            <a:r>
              <a:rPr lang="en-US" dirty="0" smtClean="0"/>
              <a:t>The Bozzuto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146638"/>
              </p:ext>
            </p:extLst>
          </p:nvPr>
        </p:nvGraphicFramePr>
        <p:xfrm>
          <a:off x="86813" y="2735431"/>
          <a:ext cx="5551282" cy="2618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Worksheet" r:id="rId3" imgW="7924848" imgH="4219384" progId="Excel.Sheet.8">
                  <p:embed/>
                </p:oleObj>
              </mc:Choice>
              <mc:Fallback>
                <p:oleObj name="Worksheet" r:id="rId3" imgW="7924848" imgH="4219384" progId="Excel.Sheet.8">
                  <p:embed/>
                  <p:pic>
                    <p:nvPicPr>
                      <p:cNvPr id="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13" y="2735431"/>
                        <a:ext cx="5551282" cy="2618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6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Percentage of Lead Type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910" y="1945130"/>
            <a:ext cx="4062550" cy="842555"/>
          </a:xfrm>
        </p:spPr>
        <p:txBody>
          <a:bodyPr/>
          <a:lstStyle/>
          <a:p>
            <a:pPr algn="l"/>
            <a:r>
              <a:rPr lang="en-US" dirty="0" smtClean="0"/>
              <a:t>Lead2Lease Portfolio</a:t>
            </a:r>
            <a:endParaRPr lang="en-US" dirty="0"/>
          </a:p>
        </p:txBody>
      </p:sp>
      <p:graphicFrame>
        <p:nvGraphicFramePr>
          <p:cNvPr id="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63121"/>
              </p:ext>
            </p:extLst>
          </p:nvPr>
        </p:nvGraphicFramePr>
        <p:xfrm>
          <a:off x="4188823" y="2735431"/>
          <a:ext cx="4955177" cy="2618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Worksheet" r:id="rId5" imgW="7715250" imgH="4200525" progId="Excel.Sheet.8">
                  <p:embed/>
                </p:oleObj>
              </mc:Choice>
              <mc:Fallback>
                <p:oleObj name="Worksheet" r:id="rId5" imgW="7715250" imgH="420052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8823" y="2735431"/>
                        <a:ext cx="4955177" cy="2618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4963911" y="1969231"/>
            <a:ext cx="3666309" cy="80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Bozzuto Portfolio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6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Conversion Rates by Contact Type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20850" y="6069013"/>
            <a:ext cx="4645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* </a:t>
            </a:r>
            <a:r>
              <a:rPr lang="en-US" sz="1000">
                <a:latin typeface="Lucida Sans Unicode" pitchFamily="34" charset="0"/>
              </a:rPr>
              <a:t>Data from 192,535 inquiries through Lead2Lease during the 3</a:t>
            </a:r>
            <a:r>
              <a:rPr lang="en-US" sz="1000" baseline="30000">
                <a:latin typeface="Lucida Sans Unicode" pitchFamily="34" charset="0"/>
              </a:rPr>
              <a:t>rd</a:t>
            </a:r>
            <a:r>
              <a:rPr lang="en-US" sz="1000">
                <a:latin typeface="Lucida Sans Unicode" pitchFamily="34" charset="0"/>
              </a:rPr>
              <a:t> quarter 2010</a:t>
            </a:r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384915"/>
              </p:ext>
            </p:extLst>
          </p:nvPr>
        </p:nvGraphicFramePr>
        <p:xfrm>
          <a:off x="962025" y="1881823"/>
          <a:ext cx="6412728" cy="3151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Worksheet" r:id="rId3" imgW="7715250" imgH="4276820" progId="Excel.Sheet.8">
                  <p:embed/>
                </p:oleObj>
              </mc:Choice>
              <mc:Fallback>
                <p:oleObj name="Worksheet" r:id="rId3" imgW="7715250" imgH="4276820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1881823"/>
                        <a:ext cx="6412728" cy="3151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6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19" y="1230085"/>
            <a:ext cx="8634549" cy="4491446"/>
          </a:xfrm>
        </p:spPr>
        <p:txBody>
          <a:bodyPr/>
          <a:lstStyle/>
          <a:p>
            <a:pPr algn="l"/>
            <a:r>
              <a:rPr lang="en-US" dirty="0" smtClean="0"/>
              <a:t>Matthew Kilmurry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t="12333" r="16249" b="11000"/>
          <a:stretch/>
        </p:blipFill>
        <p:spPr bwMode="auto">
          <a:xfrm>
            <a:off x="74294" y="118646"/>
            <a:ext cx="9144000" cy="657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800600" y="4486274"/>
            <a:ext cx="3267075" cy="333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0600" y="5010150"/>
            <a:ext cx="3267075" cy="2952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19" y="1230085"/>
            <a:ext cx="8634549" cy="4491446"/>
          </a:xfrm>
        </p:spPr>
        <p:txBody>
          <a:bodyPr/>
          <a:lstStyle/>
          <a:p>
            <a:pPr algn="l"/>
            <a:r>
              <a:rPr lang="en-US" dirty="0" smtClean="0"/>
              <a:t>Matthew Kilmurry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t="12111" r="17013" b="9667"/>
          <a:stretch/>
        </p:blipFill>
        <p:spPr bwMode="auto">
          <a:xfrm>
            <a:off x="85725" y="118646"/>
            <a:ext cx="8934450" cy="670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857250" y="2590798"/>
            <a:ext cx="3333750" cy="5905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19" y="1230085"/>
            <a:ext cx="8634549" cy="4491446"/>
          </a:xfrm>
        </p:spPr>
        <p:txBody>
          <a:bodyPr/>
          <a:lstStyle/>
          <a:p>
            <a:pPr algn="l"/>
            <a:r>
              <a:rPr lang="en-US" dirty="0" smtClean="0"/>
              <a:t>Matthew Kilmurry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9" t="11889" r="18055" b="9221"/>
          <a:stretch/>
        </p:blipFill>
        <p:spPr bwMode="auto">
          <a:xfrm>
            <a:off x="180974" y="57150"/>
            <a:ext cx="8829675" cy="676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942974" y="2590798"/>
            <a:ext cx="3457575" cy="7143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6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Unpacking the Data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30085"/>
            <a:ext cx="7781925" cy="464185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38124" y="1134835"/>
            <a:ext cx="8448676" cy="1751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99" y="2337971"/>
            <a:ext cx="8201025" cy="1567279"/>
          </a:xfrm>
        </p:spPr>
        <p:txBody>
          <a:bodyPr>
            <a:normAutofit/>
          </a:bodyPr>
          <a:lstStyle/>
          <a:p>
            <a:r>
              <a:rPr lang="en-US" dirty="0" smtClean="0"/>
              <a:t>A CRM System is NOT an </a:t>
            </a:r>
            <a:br>
              <a:rPr lang="en-US" dirty="0" smtClean="0"/>
            </a:br>
            <a:r>
              <a:rPr lang="en-US" dirty="0" smtClean="0"/>
              <a:t>Ad Tracking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6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Swimming Upstream</a:t>
            </a:r>
            <a:endParaRPr lang="en-US" dirty="0"/>
          </a:p>
        </p:txBody>
      </p:sp>
      <p:pic>
        <p:nvPicPr>
          <p:cNvPr id="2050" name="Picture 2" descr="C:\Documents and Settings\mkilmurry\Desktop\Presentation\AIM\grizzly-bear-eating-salmon-photo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" y="984067"/>
            <a:ext cx="8223250" cy="54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6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6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Behavior During Research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2"/>
          <a:stretch/>
        </p:blipFill>
        <p:spPr>
          <a:xfrm>
            <a:off x="119740" y="3128550"/>
            <a:ext cx="1155009" cy="556856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18257" r="8594" b="12308"/>
          <a:stretch/>
        </p:blipFill>
        <p:spPr bwMode="auto">
          <a:xfrm>
            <a:off x="2378876" y="4579118"/>
            <a:ext cx="1735924" cy="1148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4" r="25469" b="17898"/>
          <a:stretch/>
        </p:blipFill>
        <p:spPr bwMode="auto">
          <a:xfrm>
            <a:off x="5334000" y="4600889"/>
            <a:ext cx="1636907" cy="1135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4" b="9517"/>
          <a:stretch/>
        </p:blipFill>
        <p:spPr>
          <a:xfrm>
            <a:off x="1162168" y="3123408"/>
            <a:ext cx="1493919" cy="499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2"/>
          <a:stretch/>
        </p:blipFill>
        <p:spPr>
          <a:xfrm>
            <a:off x="643021" y="3555657"/>
            <a:ext cx="1177236" cy="4938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90" y="1737660"/>
            <a:ext cx="1079010" cy="2448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52" y="1421974"/>
            <a:ext cx="1052669" cy="876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148" y="2653276"/>
            <a:ext cx="1300652" cy="103507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239344" y="3984172"/>
            <a:ext cx="351456" cy="526864"/>
            <a:chOff x="1858344" y="4197536"/>
            <a:chExt cx="351456" cy="526864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919772" y="4243114"/>
              <a:ext cx="290028" cy="481286"/>
            </a:xfrm>
            <a:prstGeom prst="straightConnector1">
              <a:avLst/>
            </a:prstGeom>
            <a:ln w="57150">
              <a:solidFill>
                <a:srgbClr val="F6AA2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1858344" y="4197536"/>
              <a:ext cx="326854" cy="450664"/>
            </a:xfrm>
            <a:prstGeom prst="straightConnector1">
              <a:avLst/>
            </a:prstGeom>
            <a:ln w="57150">
              <a:solidFill>
                <a:srgbClr val="F6AA2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rot="889315" flipV="1">
            <a:off x="4282100" y="5082846"/>
            <a:ext cx="885457" cy="224957"/>
            <a:chOff x="1858344" y="4197536"/>
            <a:chExt cx="351456" cy="526864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1919772" y="4243114"/>
              <a:ext cx="290028" cy="481286"/>
            </a:xfrm>
            <a:prstGeom prst="straightConnector1">
              <a:avLst/>
            </a:prstGeom>
            <a:ln w="57150">
              <a:solidFill>
                <a:srgbClr val="F6AA2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1858344" y="4197536"/>
              <a:ext cx="326854" cy="450664"/>
            </a:xfrm>
            <a:prstGeom prst="straightConnector1">
              <a:avLst/>
            </a:prstGeom>
            <a:ln w="57150">
              <a:solidFill>
                <a:srgbClr val="F6AA2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rot="18444448" flipV="1">
            <a:off x="6530262" y="4209879"/>
            <a:ext cx="662225" cy="55555"/>
            <a:chOff x="1858344" y="4197536"/>
            <a:chExt cx="351456" cy="526864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1919772" y="4243114"/>
              <a:ext cx="290028" cy="481286"/>
            </a:xfrm>
            <a:prstGeom prst="straightConnector1">
              <a:avLst/>
            </a:prstGeom>
            <a:ln w="57150">
              <a:solidFill>
                <a:srgbClr val="F6AA2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1858344" y="4197536"/>
              <a:ext cx="326854" cy="450664"/>
            </a:xfrm>
            <a:prstGeom prst="straightConnector1">
              <a:avLst/>
            </a:prstGeom>
            <a:ln w="57150">
              <a:solidFill>
                <a:srgbClr val="F6AA2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1087246">
            <a:off x="3640851" y="2467731"/>
            <a:ext cx="376783" cy="1704526"/>
            <a:chOff x="3421745" y="2666136"/>
            <a:chExt cx="0" cy="1641840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3421745" y="2666136"/>
              <a:ext cx="0" cy="1507177"/>
            </a:xfrm>
            <a:prstGeom prst="straightConnector1">
              <a:avLst/>
            </a:prstGeom>
            <a:ln w="57150">
              <a:solidFill>
                <a:srgbClr val="F6AA2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421745" y="2819400"/>
              <a:ext cx="0" cy="1488576"/>
            </a:xfrm>
            <a:prstGeom prst="straightConnector1">
              <a:avLst/>
            </a:prstGeom>
            <a:ln w="57150">
              <a:solidFill>
                <a:srgbClr val="F6AA2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rot="20683481">
            <a:off x="5120337" y="2342701"/>
            <a:ext cx="376783" cy="1704526"/>
            <a:chOff x="3421745" y="2666136"/>
            <a:chExt cx="0" cy="1641840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3421745" y="2666136"/>
              <a:ext cx="0" cy="1507177"/>
            </a:xfrm>
            <a:prstGeom prst="straightConnector1">
              <a:avLst/>
            </a:prstGeom>
            <a:ln w="57150">
              <a:solidFill>
                <a:srgbClr val="F6AA2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421745" y="2819400"/>
              <a:ext cx="0" cy="1488576"/>
            </a:xfrm>
            <a:prstGeom prst="straightConnector1">
              <a:avLst/>
            </a:prstGeom>
            <a:ln w="57150">
              <a:solidFill>
                <a:srgbClr val="F6AA2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2458829">
            <a:off x="2890630" y="2218135"/>
            <a:ext cx="376783" cy="977441"/>
            <a:chOff x="3421745" y="2666136"/>
            <a:chExt cx="0" cy="1641840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3421745" y="2666136"/>
              <a:ext cx="0" cy="1507177"/>
            </a:xfrm>
            <a:prstGeom prst="straightConnector1">
              <a:avLst/>
            </a:prstGeom>
            <a:ln w="57150">
              <a:solidFill>
                <a:srgbClr val="F6AA2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421745" y="2819400"/>
              <a:ext cx="0" cy="1488576"/>
            </a:xfrm>
            <a:prstGeom prst="straightConnector1">
              <a:avLst/>
            </a:prstGeom>
            <a:ln w="57150">
              <a:solidFill>
                <a:srgbClr val="F6AA2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 rot="19038175">
            <a:off x="5666338" y="1947038"/>
            <a:ext cx="376783" cy="977441"/>
            <a:chOff x="3421745" y="2666136"/>
            <a:chExt cx="0" cy="1641840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3421745" y="2666136"/>
              <a:ext cx="0" cy="1507177"/>
            </a:xfrm>
            <a:prstGeom prst="straightConnector1">
              <a:avLst/>
            </a:prstGeom>
            <a:ln w="57150">
              <a:solidFill>
                <a:srgbClr val="F6AA2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421745" y="2819400"/>
              <a:ext cx="0" cy="1488576"/>
            </a:xfrm>
            <a:prstGeom prst="straightConnector1">
              <a:avLst/>
            </a:prstGeom>
            <a:ln w="57150">
              <a:solidFill>
                <a:srgbClr val="F6AA2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 40"/>
          <p:cNvSpPr/>
          <p:nvPr/>
        </p:nvSpPr>
        <p:spPr>
          <a:xfrm>
            <a:off x="3124200" y="1161213"/>
            <a:ext cx="2438400" cy="1290193"/>
          </a:xfrm>
          <a:prstGeom prst="ellipse">
            <a:avLst/>
          </a:prstGeom>
          <a:noFill/>
          <a:ln>
            <a:solidFill>
              <a:srgbClr val="EAE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84665" y="2541579"/>
            <a:ext cx="2438400" cy="1290193"/>
          </a:xfrm>
          <a:prstGeom prst="ellipse">
            <a:avLst/>
          </a:prstGeom>
          <a:noFill/>
          <a:ln>
            <a:solidFill>
              <a:srgbClr val="EAE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99665" y="2776558"/>
            <a:ext cx="2438400" cy="1290193"/>
          </a:xfrm>
          <a:prstGeom prst="ellipse">
            <a:avLst/>
          </a:prstGeom>
          <a:noFill/>
          <a:ln>
            <a:solidFill>
              <a:srgbClr val="EAE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3479381" y="676007"/>
            <a:ext cx="2849881" cy="859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Searching</a:t>
            </a:r>
            <a:endParaRPr lang="en-US" dirty="0"/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187516" y="2021420"/>
            <a:ext cx="2849881" cy="859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Internet Listing Services</a:t>
            </a:r>
            <a:endParaRPr lang="en-US" dirty="0"/>
          </a:p>
        </p:txBody>
      </p:sp>
      <p:sp>
        <p:nvSpPr>
          <p:cNvPr id="46" name="Subtitle 2"/>
          <p:cNvSpPr txBox="1">
            <a:spLocks/>
          </p:cNvSpPr>
          <p:nvPr/>
        </p:nvSpPr>
        <p:spPr>
          <a:xfrm>
            <a:off x="6154022" y="1983731"/>
            <a:ext cx="2849881" cy="859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7148200" y="4613918"/>
            <a:ext cx="1855703" cy="859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Property Website</a:t>
            </a:r>
            <a:endParaRPr lang="en-US" dirty="0"/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54224" y="4775727"/>
            <a:ext cx="2849881" cy="859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Bozzuto.com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6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Sourcing Online Leads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19" y="1230085"/>
            <a:ext cx="8634549" cy="4491446"/>
          </a:xfrm>
        </p:spPr>
        <p:txBody>
          <a:bodyPr/>
          <a:lstStyle/>
          <a:p>
            <a:pPr algn="l"/>
            <a:r>
              <a:rPr lang="en-US" dirty="0" smtClean="0"/>
              <a:t>Phone </a:t>
            </a:r>
            <a:r>
              <a:rPr lang="en-US" dirty="0"/>
              <a:t>Call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Contact Form</a:t>
            </a:r>
            <a:endParaRPr lang="en-US" dirty="0" smtClean="0"/>
          </a:p>
          <a:p>
            <a:pPr algn="l"/>
            <a:r>
              <a:rPr lang="en-US" dirty="0" smtClean="0"/>
              <a:t>Reservation (VaultWare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35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Let’s Start Downstream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79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Inbound Calls Create New </a:t>
            </a:r>
            <a:r>
              <a:rPr lang="en-US" dirty="0" err="1" smtClean="0"/>
              <a:t>Guestcards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19" y="1230085"/>
            <a:ext cx="8634549" cy="4491446"/>
          </a:xfrm>
        </p:spPr>
        <p:txBody>
          <a:bodyPr/>
          <a:lstStyle/>
          <a:p>
            <a:pPr algn="l"/>
            <a:r>
              <a:rPr lang="en-US" dirty="0" smtClean="0"/>
              <a:t>Matthew Kilmurry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96881"/>
            <a:ext cx="8077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6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Number Rewrite</a:t>
            </a:r>
            <a:endParaRPr lang="en-US" dirty="0"/>
          </a:p>
        </p:txBody>
      </p:sp>
      <p:pic>
        <p:nvPicPr>
          <p:cNvPr id="5" name="Picture 9" descr="C:\Documents and Settings\mkilmurry\Desktop\Presentation\AIM\callsou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255" y="2545313"/>
            <a:ext cx="4085601" cy="13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6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Reducing General Website Category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76200" y="1915885"/>
            <a:ext cx="8634549" cy="4491446"/>
          </a:xfrm>
        </p:spPr>
        <p:txBody>
          <a:bodyPr/>
          <a:lstStyle/>
          <a:p>
            <a:pPr algn="l"/>
            <a:r>
              <a:rPr lang="en-US" dirty="0" smtClean="0"/>
              <a:t>Apartment Ratings (11.1.10-4.29.11)</a:t>
            </a:r>
            <a:endParaRPr lang="en-US" dirty="0"/>
          </a:p>
          <a:p>
            <a:pPr algn="l"/>
            <a:r>
              <a:rPr lang="en-US" dirty="0" smtClean="0"/>
              <a:t>Phone Leads: 491</a:t>
            </a:r>
          </a:p>
          <a:p>
            <a:pPr algn="l"/>
            <a:r>
              <a:rPr lang="en-US" dirty="0" smtClean="0"/>
              <a:t>Walk In: 15</a:t>
            </a:r>
          </a:p>
          <a:p>
            <a:pPr algn="l"/>
            <a:r>
              <a:rPr lang="en-US" dirty="0" smtClean="0"/>
              <a:t>Email: 1</a:t>
            </a:r>
          </a:p>
          <a:p>
            <a:pPr algn="l"/>
            <a:r>
              <a:rPr lang="en-US" dirty="0" smtClean="0"/>
              <a:t>Leases: 7</a:t>
            </a:r>
          </a:p>
          <a:p>
            <a:pPr algn="l"/>
            <a:r>
              <a:rPr lang="en-US" dirty="0" smtClean="0"/>
              <a:t>Conversion Ratio: 1.38%</a:t>
            </a:r>
            <a:endParaRPr lang="en-US" dirty="0" smtClean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94922" r="72891" b="2924"/>
          <a:stretch/>
        </p:blipFill>
        <p:spPr bwMode="auto">
          <a:xfrm>
            <a:off x="9525" y="1370097"/>
            <a:ext cx="26384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32307" r="72891" b="65283"/>
          <a:stretch/>
        </p:blipFill>
        <p:spPr bwMode="auto">
          <a:xfrm>
            <a:off x="9526" y="1146259"/>
            <a:ext cx="263842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4" t="94922" r="5546" b="2924"/>
          <a:stretch/>
        </p:blipFill>
        <p:spPr bwMode="auto">
          <a:xfrm>
            <a:off x="2647951" y="1370097"/>
            <a:ext cx="6505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4" t="32307" r="5546" b="65283"/>
          <a:stretch/>
        </p:blipFill>
        <p:spPr bwMode="auto">
          <a:xfrm>
            <a:off x="2647951" y="1146259"/>
            <a:ext cx="650557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6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Tracking Contact Form Submissions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19" y="1230085"/>
            <a:ext cx="8634549" cy="449144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Reservation</a:t>
            </a:r>
          </a:p>
          <a:p>
            <a:pPr algn="l"/>
            <a:r>
              <a:rPr lang="en-US" dirty="0" smtClean="0"/>
              <a:t>Contact Us Form (Bozzuto.com and Property Website</a:t>
            </a:r>
            <a:r>
              <a:rPr lang="en-US" dirty="0" smtClean="0"/>
              <a:t>)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Ad Tracking Solutions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9218" name="Picture 2" descr="C:\Documents and Settings\mkilmurry\Desktop\Presentation\AIM\247partners_eyewond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5013687"/>
            <a:ext cx="1905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mkilmurry\Desktop\Presentation\AIM\14526_611095_pointroll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227999"/>
            <a:ext cx="24860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mkilmurry\Desktop\Presentation\AIM\logo_MediaMi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857034"/>
            <a:ext cx="2771775" cy="8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mkilmurry\Desktop\Presentation\AIM\logo-Mediaplex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305300"/>
            <a:ext cx="28575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6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Click Thru Versus View Thru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44485"/>
            <a:ext cx="4191000" cy="4491446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/>
              <a:t>Impressions: </a:t>
            </a:r>
            <a:r>
              <a:rPr lang="en-US" dirty="0" smtClean="0"/>
              <a:t>1,021,385</a:t>
            </a:r>
          </a:p>
          <a:p>
            <a:pPr algn="l"/>
            <a:r>
              <a:rPr lang="en-US" dirty="0" smtClean="0"/>
              <a:t>Clicks</a:t>
            </a:r>
            <a:r>
              <a:rPr lang="en-US" dirty="0"/>
              <a:t>: </a:t>
            </a:r>
            <a:r>
              <a:rPr lang="en-US" dirty="0" smtClean="0"/>
              <a:t>2,894</a:t>
            </a:r>
          </a:p>
          <a:p>
            <a:pPr algn="l"/>
            <a:r>
              <a:rPr lang="en-US" dirty="0" smtClean="0"/>
              <a:t>Click Thru Leads: 145</a:t>
            </a:r>
          </a:p>
          <a:p>
            <a:pPr algn="l"/>
            <a:r>
              <a:rPr lang="en-US" dirty="0" smtClean="0"/>
              <a:t>Conversion Rate: 5%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05350" y="2155370"/>
            <a:ext cx="4191000" cy="4491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/>
          </a:p>
          <a:p>
            <a:pPr algn="l"/>
            <a:r>
              <a:rPr lang="en-US" dirty="0" smtClean="0"/>
              <a:t>View Thru Leads: 474</a:t>
            </a:r>
          </a:p>
          <a:p>
            <a:pPr algn="l"/>
            <a:r>
              <a:rPr lang="en-US" dirty="0" smtClean="0"/>
              <a:t>Percent View Thru: 75%</a:t>
            </a:r>
            <a:br>
              <a:rPr lang="en-US" dirty="0" smtClean="0"/>
            </a:br>
            <a:endParaRPr lang="en-US" dirty="0" smtClean="0"/>
          </a:p>
          <a:p>
            <a:pPr algn="l"/>
            <a:r>
              <a:rPr lang="en-US" dirty="0"/>
              <a:t>Total Leads: 619</a:t>
            </a:r>
          </a:p>
          <a:p>
            <a:pPr algn="l"/>
            <a:r>
              <a:rPr lang="en-US" dirty="0" smtClean="0"/>
              <a:t>Conversion Rate: 21%</a:t>
            </a:r>
          </a:p>
          <a:p>
            <a:pPr algn="l"/>
            <a:endParaRPr lang="en-US" dirty="0"/>
          </a:p>
        </p:txBody>
      </p:sp>
      <p:pic>
        <p:nvPicPr>
          <p:cNvPr id="10242" name="Picture 2" descr="C:\Documents and Settings\mkilmurry\Desktop\Presentation\AIM\truli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879559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0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6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Click Thru Versus View Thru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44485"/>
            <a:ext cx="4191000" cy="4491446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/>
              <a:t>Impressions: </a:t>
            </a:r>
            <a:r>
              <a:rPr lang="en-US" dirty="0" smtClean="0"/>
              <a:t>2,162,284</a:t>
            </a:r>
          </a:p>
          <a:p>
            <a:pPr algn="l"/>
            <a:r>
              <a:rPr lang="en-US" dirty="0" smtClean="0"/>
              <a:t>Clicks</a:t>
            </a:r>
            <a:r>
              <a:rPr lang="en-US" dirty="0"/>
              <a:t>: </a:t>
            </a:r>
            <a:r>
              <a:rPr lang="en-US" dirty="0" smtClean="0"/>
              <a:t>4,097</a:t>
            </a:r>
          </a:p>
          <a:p>
            <a:pPr algn="l"/>
            <a:r>
              <a:rPr lang="en-US" dirty="0" smtClean="0"/>
              <a:t>Click Thru Leads: 146</a:t>
            </a:r>
          </a:p>
          <a:p>
            <a:pPr algn="l"/>
            <a:r>
              <a:rPr lang="en-US" dirty="0" smtClean="0"/>
              <a:t>Conversion Rate: 3.5%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05350" y="2155370"/>
            <a:ext cx="4191000" cy="4491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/>
          </a:p>
          <a:p>
            <a:pPr algn="l"/>
            <a:r>
              <a:rPr lang="en-US" dirty="0" smtClean="0"/>
              <a:t>View Thru Leads: 621</a:t>
            </a:r>
          </a:p>
          <a:p>
            <a:pPr algn="l"/>
            <a:r>
              <a:rPr lang="en-US" dirty="0" smtClean="0"/>
              <a:t>Percent View Thru: 80%</a:t>
            </a:r>
            <a:br>
              <a:rPr lang="en-US" dirty="0" smtClean="0"/>
            </a:br>
            <a:endParaRPr lang="en-US" dirty="0" smtClean="0"/>
          </a:p>
          <a:p>
            <a:pPr algn="l"/>
            <a:r>
              <a:rPr lang="en-US" dirty="0"/>
              <a:t>Total Leads: </a:t>
            </a:r>
            <a:r>
              <a:rPr lang="en-US" dirty="0" smtClean="0"/>
              <a:t>767</a:t>
            </a:r>
            <a:endParaRPr lang="en-US" dirty="0"/>
          </a:p>
          <a:p>
            <a:pPr algn="l"/>
            <a:r>
              <a:rPr lang="en-US" dirty="0" smtClean="0"/>
              <a:t>Conversion Rate: 19%</a:t>
            </a:r>
          </a:p>
          <a:p>
            <a:pPr algn="l"/>
            <a:endParaRPr lang="en-US" dirty="0"/>
          </a:p>
        </p:txBody>
      </p:sp>
      <p:pic>
        <p:nvPicPr>
          <p:cNvPr id="11266" name="Picture 2" descr="C:\Documents and Settings\mkilmurry\Desktop\Presentation\AIM\zil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881063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48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Installing Tracking Pixels on Listing Pages</a:t>
            </a:r>
            <a:endParaRPr lang="en-US" dirty="0"/>
          </a:p>
        </p:txBody>
      </p:sp>
      <p:pic>
        <p:nvPicPr>
          <p:cNvPr id="12290" name="Picture 2" descr="C:\Documents and Settings\mkilmurry\Desktop\Presentation\AIM\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044701"/>
            <a:ext cx="3562350" cy="12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mkilmurry\Desktop\Presentation\AIM\press_release_distribution_0143505_229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3987802"/>
            <a:ext cx="3562350" cy="124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Documents and Settings\mkilmurry\Desktop\Presentation\AIM\my-new-place-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044701"/>
            <a:ext cx="3056070" cy="12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8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Multi-Touch Attribution Conversion Tracking </a:t>
            </a:r>
            <a:endParaRPr lang="en-US" dirty="0"/>
          </a:p>
        </p:txBody>
      </p:sp>
      <p:pic>
        <p:nvPicPr>
          <p:cNvPr id="14338" name="Picture 2" descr="C:\Documents and Settings\mkilmurry\Desktop\Presentation\AIM\Eyeblaster-Funne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/>
          <a:stretch/>
        </p:blipFill>
        <p:spPr bwMode="auto">
          <a:xfrm>
            <a:off x="2072787" y="1190625"/>
            <a:ext cx="4751876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5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6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Cookie Retention Rate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t="43230" r="40471" b="13916"/>
          <a:stretch/>
        </p:blipFill>
        <p:spPr bwMode="auto">
          <a:xfrm>
            <a:off x="461567" y="879558"/>
            <a:ext cx="7959633" cy="527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8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6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Privacy Fears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9540" r="36250" b="23590"/>
          <a:stretch/>
        </p:blipFill>
        <p:spPr bwMode="auto">
          <a:xfrm>
            <a:off x="161924" y="1019174"/>
            <a:ext cx="8808855" cy="559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8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6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Property Management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19" y="1230085"/>
            <a:ext cx="8634549" cy="449144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Rent Rolls and Pricing</a:t>
            </a:r>
          </a:p>
          <a:p>
            <a:pPr algn="l"/>
            <a:endParaRPr lang="en-US" dirty="0" smtClean="0"/>
          </a:p>
        </p:txBody>
      </p:sp>
      <p:pic>
        <p:nvPicPr>
          <p:cNvPr id="6146" name="Picture 2" descr="C:\Documents and Settings\mkilmurry\Desktop\Presentation\AIM\YardiLogo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" y="2089120"/>
            <a:ext cx="3943523" cy="9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mkilmurry\Desktop\Presentation\AIM\10485925-real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20" y="2089120"/>
            <a:ext cx="4382474" cy="96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mkilmurry\Desktop\Presentation\AIM\RainmakerLogoAug2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" y="3912404"/>
            <a:ext cx="1735996" cy="115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Documents and Settings\mkilmurry\Desktop\Presentation\AIM\R3CAZA7C4JCANGSV8RCA65I0C1CAV6OKG6CAOUIZTOCAR7BMAWCAFF8IL3CADSYGXUCATE50ZXCA271L8SCABA0SO2CALDP8N7CA4MSFZXCAJD9O50CADQ2ZNLCAX9RZ03CAH3IDNOCABIJH32CAPBX1B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964" y="3985178"/>
            <a:ext cx="2954711" cy="100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Documents and Settings\mkilmurry\Desktop\Presentation\AIM\gI_59002_MRIsoftwa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133" y="3839629"/>
            <a:ext cx="1847661" cy="115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6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Cookies Are Everywhere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9540" r="36250" b="23590"/>
          <a:stretch/>
        </p:blipFill>
        <p:spPr bwMode="auto">
          <a:xfrm>
            <a:off x="1076325" y="1428749"/>
            <a:ext cx="68580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t="25898" r="12500" b="17076"/>
          <a:stretch/>
        </p:blipFill>
        <p:spPr bwMode="auto">
          <a:xfrm>
            <a:off x="40624" y="1000125"/>
            <a:ext cx="9103375" cy="517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4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6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Resolving Data Controversies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t="14814" r="13571" b="4634"/>
          <a:stretch/>
        </p:blipFill>
        <p:spPr bwMode="auto">
          <a:xfrm>
            <a:off x="392640" y="0"/>
            <a:ext cx="83110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0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321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Track Walk-Ins? RFID Chips Are The 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8610" y="1655717"/>
            <a:ext cx="3540035" cy="851264"/>
          </a:xfrm>
        </p:spPr>
        <p:txBody>
          <a:bodyPr/>
          <a:lstStyle/>
          <a:p>
            <a:pPr algn="l"/>
            <a:r>
              <a:rPr lang="en-US" dirty="0" smtClean="0"/>
              <a:t>Scars Mostly Heal</a:t>
            </a:r>
            <a:endParaRPr lang="en-US" dirty="0"/>
          </a:p>
        </p:txBody>
      </p:sp>
      <p:pic>
        <p:nvPicPr>
          <p:cNvPr id="3074" name="Picture 2" descr="C:\Documents and Settings\mkilmurry\Desktop\Presentation\AIM\20050324%20-%20RFID%20-%20IMGP02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7" t="29654" r="15570" b="20890"/>
          <a:stretch/>
        </p:blipFill>
        <p:spPr bwMode="auto">
          <a:xfrm>
            <a:off x="5294811" y="2631076"/>
            <a:ext cx="3387635" cy="204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mkilmurry\Desktop\Presentation\AIM\rfidh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80" y="2553650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70399" y="1565365"/>
            <a:ext cx="3466012" cy="698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Minimally Invasive</a:t>
            </a:r>
          </a:p>
        </p:txBody>
      </p:sp>
      <p:pic>
        <p:nvPicPr>
          <p:cNvPr id="3076" name="Picture 4" descr="C:\Documents and Settings\mkilmurry\Desktop\Presentation\AIM\rfi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6" y="3120387"/>
            <a:ext cx="14382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3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7645" y="1830160"/>
            <a:ext cx="4935856" cy="2932340"/>
          </a:xfrm>
        </p:spPr>
        <p:txBody>
          <a:bodyPr/>
          <a:lstStyle/>
          <a:p>
            <a:pPr algn="l"/>
            <a:r>
              <a:rPr lang="en-US" dirty="0" smtClean="0"/>
              <a:t>Matthew</a:t>
            </a:r>
          </a:p>
          <a:p>
            <a:pPr algn="l"/>
            <a:r>
              <a:rPr lang="en-US" dirty="0" smtClean="0"/>
              <a:t>Kilmurry.net</a:t>
            </a:r>
          </a:p>
          <a:p>
            <a:pPr algn="l"/>
            <a:r>
              <a:rPr lang="en-US" dirty="0" smtClean="0"/>
              <a:t>@</a:t>
            </a:r>
            <a:r>
              <a:rPr lang="en-US" dirty="0" err="1" smtClean="0"/>
              <a:t>MKilmurry</a:t>
            </a:r>
            <a:endParaRPr lang="en-US" dirty="0" smtClean="0"/>
          </a:p>
          <a:p>
            <a:pPr algn="l"/>
            <a:r>
              <a:rPr lang="en-US" dirty="0" smtClean="0"/>
              <a:t>LinkedIn.com/In/</a:t>
            </a:r>
            <a:r>
              <a:rPr lang="en-US" dirty="0" err="1" smtClean="0"/>
              <a:t>MKilmurry</a:t>
            </a:r>
            <a:endParaRPr lang="en-US" dirty="0"/>
          </a:p>
        </p:txBody>
      </p:sp>
      <p:pic>
        <p:nvPicPr>
          <p:cNvPr id="15362" name="Picture 2" descr="C:\working\Personal\MatthewK_C-medium-400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6" y="1524000"/>
            <a:ext cx="2578469" cy="33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6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Customer Relationship Management  (CRM)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19" y="1230085"/>
            <a:ext cx="8634549" cy="449144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Prospect Tracking and Data Extension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6147" name="Picture 3" descr="C:\Documents and Settings\mkilmurry\Desktop\Presentation\AIM\5d868539060ef639b687d94acc1e0a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7" y="2151249"/>
            <a:ext cx="3775327" cy="9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mkilmurry\Desktop\Presentation\AIM\vaultware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6" y="3802009"/>
            <a:ext cx="3775327" cy="70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Documents and Settings\mkilmurry\Desktop\Presentation\AIM\callsour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90" y="3487845"/>
            <a:ext cx="4085601" cy="13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Documents and Settings\mkilmurry\Desktop\Presentation\AIM\10485925-realp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90" y="2151249"/>
            <a:ext cx="4085601" cy="89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3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6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Content Management Systems</a:t>
            </a:r>
            <a:endParaRPr lang="en-US" dirty="0"/>
          </a:p>
        </p:txBody>
      </p:sp>
      <p:pic>
        <p:nvPicPr>
          <p:cNvPr id="7170" name="Picture 2" descr="C:\Documents and Settings\mkilmurry\Desktop\Presentation\AIM\concret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7145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mkilmurry\Desktop\Presentation\AIM\djan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1" y="2157412"/>
            <a:ext cx="3629026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mkilmurry\Desktop\Presentation\AIM\drup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171950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mkilmurry\Desktop\Presentation\AIM\expression engine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2" y="4429125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Documents and Settings\mkilmurry\Desktop\Presentation\AIM\joomla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429125"/>
            <a:ext cx="259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Documents and Settings\mkilmurry\Desktop\Presentation\AIM\wordpress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14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74319" y="1106260"/>
            <a:ext cx="8634549" cy="449144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Corporate and Property Websites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6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Internet Listing Services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68" y="2988243"/>
            <a:ext cx="3056070" cy="873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24" y="2684668"/>
            <a:ext cx="2971789" cy="567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24" y="1458009"/>
            <a:ext cx="2971789" cy="875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21" y="4981575"/>
            <a:ext cx="2976992" cy="857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2"/>
          <a:stretch/>
        </p:blipFill>
        <p:spPr>
          <a:xfrm>
            <a:off x="5054067" y="4129443"/>
            <a:ext cx="3051626" cy="1471257"/>
          </a:xfrm>
          <a:prstGeom prst="rect">
            <a:avLst/>
          </a:prstGeom>
        </p:spPr>
      </p:pic>
      <p:pic>
        <p:nvPicPr>
          <p:cNvPr id="12" name="Picture 3" descr="C:\Documents and Settings\mkilmurry\Desktop\Presentation\AIM\press_release_distribution_0143505_229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4" y="3608348"/>
            <a:ext cx="2971789" cy="104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Documents and Settings\mkilmurry\Desktop\Presentation\AIM\my-new-place-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67" y="1458009"/>
            <a:ext cx="3056070" cy="12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5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6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Logo Overload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4" t="14051" r="39219" b="76924"/>
          <a:stretch/>
        </p:blipFill>
        <p:spPr bwMode="auto">
          <a:xfrm>
            <a:off x="5038725" y="1952625"/>
            <a:ext cx="2705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C:\Documents and Settings\mkilmurry\Desktop\Presentation\AIM\reach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333875"/>
            <a:ext cx="3166666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Documents and Settings\mkilmurry\Desktop\Presentation\AIM\360st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348038"/>
            <a:ext cx="13335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Documents and Settings\mkilmurry\Desktop\Presentation\AIM\46809v2-max-250x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149725"/>
            <a:ext cx="29718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Documents and Settings\mkilmurry\Desktop\Presentation\AIM\irio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3763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4" y="2328446"/>
            <a:ext cx="8201025" cy="1567279"/>
          </a:xfrm>
        </p:spPr>
        <p:txBody>
          <a:bodyPr>
            <a:normAutofit fontScale="90000"/>
          </a:bodyPr>
          <a:lstStyle/>
          <a:p>
            <a:r>
              <a:rPr lang="en-US" dirty="0"/>
              <a:t>Customer relationship management (CRM) is a strategy for managing a company’s interactions with customers, clients and sales prospects. It involves using technology to organize, automate, and synchronize business processes — principally sales 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746"/>
            <a:ext cx="7772400" cy="76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Insight Into Bozzuto Lead Generation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01582"/>
              </p:ext>
            </p:extLst>
          </p:nvPr>
        </p:nvGraphicFramePr>
        <p:xfrm>
          <a:off x="476249" y="1323978"/>
          <a:ext cx="8162925" cy="530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922"/>
                <a:gridCol w="2882605"/>
                <a:gridCol w="3730398"/>
              </a:tblGrid>
              <a:tr h="4823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Portfolio: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 leads per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property 2010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23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(1)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Bozzuto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275.02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(263)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23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Portfolio 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267.14</a:t>
                      </a:r>
                    </a:p>
                  </a:txBody>
                  <a:tcPr marL="9525" marR="9525" marT="9525" marB="0" anchor="b"/>
                </a:tc>
              </a:tr>
              <a:tr h="4823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Portfolio 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175.47</a:t>
                      </a:r>
                    </a:p>
                  </a:txBody>
                  <a:tcPr marL="9525" marR="9525" marT="9525" marB="0" anchor="b"/>
                </a:tc>
              </a:tr>
              <a:tr h="4823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137.60 (123)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23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Portfolio 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118.40</a:t>
                      </a:r>
                    </a:p>
                  </a:txBody>
                  <a:tcPr marL="9525" marR="9525" marT="9525" marB="0" anchor="b"/>
                </a:tc>
              </a:tr>
              <a:tr h="4823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Portfolio 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115.12</a:t>
                      </a:r>
                    </a:p>
                  </a:txBody>
                  <a:tcPr marL="9525" marR="9525" marT="9525" marB="0" anchor="b"/>
                </a:tc>
              </a:tr>
              <a:tr h="4823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Portfolio 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110.88</a:t>
                      </a:r>
                    </a:p>
                  </a:txBody>
                  <a:tcPr marL="9525" marR="9525" marT="9525" marB="0" anchor="b"/>
                </a:tc>
              </a:tr>
              <a:tr h="4823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Portfolio 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98.18</a:t>
                      </a:r>
                    </a:p>
                  </a:txBody>
                  <a:tcPr marL="9525" marR="9525" marT="9525" marB="0" anchor="b"/>
                </a:tc>
              </a:tr>
              <a:tr h="4823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Portfolio 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97.95</a:t>
                      </a:r>
                    </a:p>
                  </a:txBody>
                  <a:tcPr marL="9525" marR="9525" marT="9525" marB="0" anchor="b"/>
                </a:tc>
              </a:tr>
              <a:tr h="4823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Portfolio 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51.89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1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M_2011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AIM_2011_PPT_Template</Template>
  <TotalTime>683</TotalTime>
  <Words>385</Words>
  <Application>Microsoft Office PowerPoint</Application>
  <PresentationFormat>On-screen Show (4:3)</PresentationFormat>
  <Paragraphs>126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AIM_2011_PPT_Template</vt:lpstr>
      <vt:lpstr>Custom Design</vt:lpstr>
      <vt:lpstr>Worksheet</vt:lpstr>
      <vt:lpstr>Resolving Data Controversies</vt:lpstr>
      <vt:lpstr>Let’s Start Downstream</vt:lpstr>
      <vt:lpstr>Property Management Systems</vt:lpstr>
      <vt:lpstr>Customer Relationship Management  (CRM)</vt:lpstr>
      <vt:lpstr>Content Management Systems</vt:lpstr>
      <vt:lpstr>Internet Listing Services</vt:lpstr>
      <vt:lpstr>Logo Overload</vt:lpstr>
      <vt:lpstr>Customer relationship management (CRM) is a strategy for managing a company’s interactions with customers, clients and sales prospects. It involves using technology to organize, automate, and synchronize business processes — principally sales activities.</vt:lpstr>
      <vt:lpstr>Insight Into Bozzuto Lead Generation</vt:lpstr>
      <vt:lpstr>Percentage of Lead Type</vt:lpstr>
      <vt:lpstr>Conversion Rates by Contact Type</vt:lpstr>
      <vt:lpstr>PowerPoint Presentation</vt:lpstr>
      <vt:lpstr>PowerPoint Presentation</vt:lpstr>
      <vt:lpstr>PowerPoint Presentation</vt:lpstr>
      <vt:lpstr>Unpacking the Data</vt:lpstr>
      <vt:lpstr>A CRM System is NOT an  Ad Tracking System</vt:lpstr>
      <vt:lpstr>Swimming Upstream</vt:lpstr>
      <vt:lpstr>Typical Behavior During Research</vt:lpstr>
      <vt:lpstr>Sourcing Online Leads</vt:lpstr>
      <vt:lpstr>Inbound Calls Create New Guestcards</vt:lpstr>
      <vt:lpstr>Dynamic Number Rewrite</vt:lpstr>
      <vt:lpstr>Reducing General Website Category</vt:lpstr>
      <vt:lpstr>Tracking Contact Form Submissions</vt:lpstr>
      <vt:lpstr>Click Thru Versus View Thru</vt:lpstr>
      <vt:lpstr>Click Thru Versus View Thru</vt:lpstr>
      <vt:lpstr>Installing Tracking Pixels on Listing Pages</vt:lpstr>
      <vt:lpstr>Multi-Touch Attribution Conversion Tracking </vt:lpstr>
      <vt:lpstr>Cookie Retention Rate</vt:lpstr>
      <vt:lpstr>Privacy Fears</vt:lpstr>
      <vt:lpstr>Cookies Are Everywhere</vt:lpstr>
      <vt:lpstr>Resolving Data Controversies</vt:lpstr>
      <vt:lpstr>How To Track Walk-Ins? RFID Chips Are The Future</vt:lpstr>
      <vt:lpstr>PowerPoint Presentation</vt:lpstr>
    </vt:vector>
  </TitlesOfParts>
  <Company>The Bozzuto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Kilmurry</dc:creator>
  <cp:lastModifiedBy>Matthew Kilmurry</cp:lastModifiedBy>
  <cp:revision>38</cp:revision>
  <dcterms:created xsi:type="dcterms:W3CDTF">2011-04-28T15:15:18Z</dcterms:created>
  <dcterms:modified xsi:type="dcterms:W3CDTF">2011-04-30T01:12:17Z</dcterms:modified>
</cp:coreProperties>
</file>