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5" r:id="rId2"/>
  </p:sldMasterIdLst>
  <p:notesMasterIdLst>
    <p:notesMasterId r:id="rId39"/>
  </p:notesMasterIdLst>
  <p:sldIdLst>
    <p:sldId id="331" r:id="rId3"/>
    <p:sldId id="341" r:id="rId4"/>
    <p:sldId id="340" r:id="rId5"/>
    <p:sldId id="262" r:id="rId6"/>
    <p:sldId id="258" r:id="rId7"/>
    <p:sldId id="299" r:id="rId8"/>
    <p:sldId id="295" r:id="rId9"/>
    <p:sldId id="293" r:id="rId10"/>
    <p:sldId id="294" r:id="rId11"/>
    <p:sldId id="260" r:id="rId12"/>
    <p:sldId id="289" r:id="rId13"/>
    <p:sldId id="291" r:id="rId14"/>
    <p:sldId id="292" r:id="rId15"/>
    <p:sldId id="333" r:id="rId16"/>
    <p:sldId id="266" r:id="rId17"/>
    <p:sldId id="268" r:id="rId18"/>
    <p:sldId id="269" r:id="rId19"/>
    <p:sldId id="270" r:id="rId20"/>
    <p:sldId id="271" r:id="rId21"/>
    <p:sldId id="272" r:id="rId22"/>
    <p:sldId id="273" r:id="rId23"/>
    <p:sldId id="275" r:id="rId24"/>
    <p:sldId id="276" r:id="rId25"/>
    <p:sldId id="277" r:id="rId26"/>
    <p:sldId id="278" r:id="rId27"/>
    <p:sldId id="282" r:id="rId28"/>
    <p:sldId id="279" r:id="rId29"/>
    <p:sldId id="301" r:id="rId30"/>
    <p:sldId id="280" r:id="rId31"/>
    <p:sldId id="281" r:id="rId32"/>
    <p:sldId id="288" r:id="rId33"/>
    <p:sldId id="334" r:id="rId34"/>
    <p:sldId id="290" r:id="rId35"/>
    <p:sldId id="349" r:id="rId36"/>
    <p:sldId id="350" r:id="rId37"/>
    <p:sldId id="300" r:id="rId3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F2888BD-CA41-4C61-979E-E32E1EF29019}">
          <p14:sldIdLst>
            <p14:sldId id="331"/>
            <p14:sldId id="341"/>
            <p14:sldId id="340"/>
            <p14:sldId id="262"/>
            <p14:sldId id="258"/>
            <p14:sldId id="299"/>
            <p14:sldId id="295"/>
            <p14:sldId id="293"/>
            <p14:sldId id="294"/>
            <p14:sldId id="260"/>
            <p14:sldId id="289"/>
            <p14:sldId id="291"/>
            <p14:sldId id="292"/>
            <p14:sldId id="333"/>
            <p14:sldId id="266"/>
            <p14:sldId id="268"/>
            <p14:sldId id="269"/>
            <p14:sldId id="270"/>
            <p14:sldId id="271"/>
            <p14:sldId id="272"/>
            <p14:sldId id="273"/>
            <p14:sldId id="275"/>
            <p14:sldId id="276"/>
            <p14:sldId id="277"/>
            <p14:sldId id="278"/>
            <p14:sldId id="282"/>
            <p14:sldId id="279"/>
            <p14:sldId id="301"/>
            <p14:sldId id="280"/>
            <p14:sldId id="281"/>
            <p14:sldId id="288"/>
            <p14:sldId id="334"/>
            <p14:sldId id="290"/>
            <p14:sldId id="349"/>
            <p14:sldId id="350"/>
            <p14:sldId id="30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9DB"/>
    <a:srgbClr val="424342"/>
    <a:srgbClr val="EDEDED"/>
    <a:srgbClr val="759CBF"/>
    <a:srgbClr val="D2D3D2"/>
    <a:srgbClr val="C0C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85435" autoAdjust="0"/>
  </p:normalViewPr>
  <p:slideViewPr>
    <p:cSldViewPr snapToObjects="1">
      <p:cViewPr>
        <p:scale>
          <a:sx n="70" d="100"/>
          <a:sy n="70" d="100"/>
        </p:scale>
        <p:origin x="-678" y="-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4548D-63DD-4A51-94F9-1BAF7388DA3A}" type="datetimeFigureOut">
              <a:rPr lang="en-US" smtClean="0"/>
              <a:t>11/15/2011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42902-3D5F-4C8B-9488-3574D3E8F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85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42902-3D5F-4C8B-9488-3574D3E8FF3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62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42902-3D5F-4C8B-9488-3574D3E8FF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5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42902-3D5F-4C8B-9488-3574D3E8FF3B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62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42902-3D5F-4C8B-9488-3574D3E8FF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80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42902-3D5F-4C8B-9488-3574D3E8FF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62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Capture the Market</a:t>
            </a:r>
          </a:p>
          <a:p>
            <a:r>
              <a:rPr lang="en-US" dirty="0" smtClean="0"/>
              <a:t>VaultWare Mobile Stats</a:t>
            </a:r>
          </a:p>
          <a:p>
            <a:r>
              <a:rPr lang="en-US" dirty="0" smtClean="0"/>
              <a:t>Bozzuto.com Stats</a:t>
            </a:r>
          </a:p>
          <a:p>
            <a:r>
              <a:rPr lang="en-US" dirty="0" smtClean="0"/>
              <a:t>Reach Local Mobile Stats</a:t>
            </a:r>
          </a:p>
          <a:p>
            <a:r>
              <a:rPr lang="en-US" dirty="0" smtClean="0"/>
              <a:t>State of mobile search</a:t>
            </a:r>
          </a:p>
          <a:p>
            <a:r>
              <a:rPr lang="en-US" b="1" dirty="0" smtClean="0"/>
              <a:t>About 16% of total Google search is mobile. </a:t>
            </a:r>
            <a:endParaRPr lang="en-US" dirty="0" smtClean="0"/>
          </a:p>
          <a:p>
            <a:r>
              <a:rPr lang="en-US" b="1" dirty="0" smtClean="0"/>
              <a:t> </a:t>
            </a:r>
            <a:endParaRPr lang="en-US" dirty="0" smtClean="0"/>
          </a:p>
          <a:p>
            <a:r>
              <a:rPr lang="en-US" b="1" dirty="0" smtClean="0"/>
              <a:t>About 9% of search within ReachLocal Multifamily is mobile.</a:t>
            </a:r>
            <a:endParaRPr lang="en-US" dirty="0" smtClean="0"/>
          </a:p>
          <a:p>
            <a:pPr eaLnBrk="1" hangingPunct="1"/>
            <a:endParaRPr lang="en-US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Bozzuto mobile search </a:t>
            </a:r>
          </a:p>
          <a:p>
            <a:pPr eaLnBrk="1" hangingPunct="1"/>
            <a:r>
              <a:rPr lang="en-US" dirty="0" smtClean="0"/>
              <a:t>Mobile Cost Per Click is 41% lower than desktop search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Mobile Click Through Rate (2.2%) is double that of desktop (1%)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Bozzuto mobile search traffic is 11% of all searches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42902-3D5F-4C8B-9488-3574D3E8FF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13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Capture the Market</a:t>
            </a:r>
          </a:p>
          <a:p>
            <a:r>
              <a:rPr lang="en-US" dirty="0" smtClean="0"/>
              <a:t>VaultWare Mobile Stats</a:t>
            </a:r>
          </a:p>
          <a:p>
            <a:r>
              <a:rPr lang="en-US" dirty="0" smtClean="0"/>
              <a:t>Bozzuto.com Stats</a:t>
            </a:r>
          </a:p>
          <a:p>
            <a:r>
              <a:rPr lang="en-US" smtClean="0"/>
              <a:t>Reach Local Mobile Stats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42902-3D5F-4C8B-9488-3574D3E8FF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13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Capture the Market</a:t>
            </a:r>
          </a:p>
          <a:p>
            <a:r>
              <a:rPr lang="en-US" dirty="0" smtClean="0"/>
              <a:t>VaultWare Mobile Stats</a:t>
            </a:r>
          </a:p>
          <a:p>
            <a:r>
              <a:rPr lang="en-US" dirty="0" smtClean="0"/>
              <a:t>Bozzuto.com Stats</a:t>
            </a:r>
          </a:p>
          <a:p>
            <a:r>
              <a:rPr lang="en-US" smtClean="0"/>
              <a:t>Reach Local Mobile Stats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42902-3D5F-4C8B-9488-3574D3E8FF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13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Mobile accounts for 5% of all online reservations</a:t>
            </a:r>
          </a:p>
          <a:p>
            <a:r>
              <a:rPr lang="en-US" b="1" dirty="0" smtClean="0"/>
              <a:t>Year over year, there was a 400% increase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42902-3D5F-4C8B-9488-3574D3E8FF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13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Bozzuto mobile leads have doubled</a:t>
            </a:r>
          </a:p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16% of all phone leads this year came from mobile websites. In the same period in 2010, it was 6.6%.</a:t>
            </a:r>
          </a:p>
          <a:p>
            <a:pPr eaLnBrk="1" hangingPunct="1"/>
            <a:endParaRPr lang="en-US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Mobile leads not as qualified?</a:t>
            </a:r>
          </a:p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Mobile leads convert 30% less to leases than desktop websites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42902-3D5F-4C8B-9488-3574D3E8FF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13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42902-3D5F-4C8B-9488-3574D3E8FF3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62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BOZZ_Corp_PowerPointTemplate_02-no BMC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873375"/>
            <a:ext cx="4267200" cy="1927225"/>
          </a:xfrm>
        </p:spPr>
        <p:txBody>
          <a:bodyPr/>
          <a:lstStyle>
            <a:lvl1pPr algn="l">
              <a:lnSpc>
                <a:spcPts val="3980"/>
              </a:lnSpc>
              <a:defRPr sz="4400" cap="all">
                <a:solidFill>
                  <a:srgbClr val="D8D9DB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667000"/>
            <a:ext cx="4267200" cy="4572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rgbClr val="759C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533400" y="5791200"/>
            <a:ext cx="4267200" cy="511175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rgbClr val="42434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220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6764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6" name="Picture 5" descr="blue_background_gradientONL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0" y="-12700"/>
            <a:ext cx="9182100" cy="691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53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371600" y="2286000"/>
            <a:ext cx="6400800" cy="1676400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rgbClr val="60606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576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47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47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05000" y="11430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5000" y="533400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6672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90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ozz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667000"/>
            <a:ext cx="4267200" cy="4572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rgbClr val="759C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33400" y="2873375"/>
            <a:ext cx="4267200" cy="1927225"/>
          </a:xfrm>
        </p:spPr>
        <p:txBody>
          <a:bodyPr/>
          <a:lstStyle>
            <a:lvl1pPr algn="l">
              <a:lnSpc>
                <a:spcPts val="3980"/>
              </a:lnSpc>
              <a:defRPr sz="4400" cap="all">
                <a:solidFill>
                  <a:srgbClr val="D8D9DB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418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ozz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667000"/>
            <a:ext cx="4267200" cy="4572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rgbClr val="759C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33400" y="2873375"/>
            <a:ext cx="4267200" cy="1927225"/>
          </a:xfrm>
        </p:spPr>
        <p:txBody>
          <a:bodyPr/>
          <a:lstStyle>
            <a:lvl1pPr algn="l">
              <a:lnSpc>
                <a:spcPts val="3980"/>
              </a:lnSpc>
              <a:defRPr sz="4400" cap="all">
                <a:solidFill>
                  <a:srgbClr val="D8D9DB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61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781800" y="63246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charset="0"/>
              </a:defRPr>
            </a:lvl1pPr>
          </a:lstStyle>
          <a:p>
            <a:pPr>
              <a:defRPr/>
            </a:pPr>
            <a:fld id="{A6304CFC-FF89-4D62-B899-37D5E2DF3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74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255837"/>
            <a:ext cx="3581400" cy="38401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867400" y="2514600"/>
            <a:ext cx="2819400" cy="3581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4"/>
          </p:nvPr>
        </p:nvSpPr>
        <p:spPr>
          <a:xfrm>
            <a:off x="5867400" y="2255837"/>
            <a:ext cx="2819400" cy="258763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rgbClr val="759C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781800" y="63246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charset="0"/>
              </a:defRPr>
            </a:lvl1pPr>
          </a:lstStyle>
          <a:p>
            <a:pPr>
              <a:defRPr/>
            </a:pPr>
            <a:fld id="{2FAF8F9A-0108-4057-A102-D7DB8A2C6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20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867400" y="2514600"/>
            <a:ext cx="2819400" cy="3581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4"/>
          </p:nvPr>
        </p:nvSpPr>
        <p:spPr>
          <a:xfrm>
            <a:off x="5867400" y="2255837"/>
            <a:ext cx="2819400" cy="258763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rgbClr val="759C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981200" y="2255837"/>
            <a:ext cx="3581400" cy="3840163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77687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867400" y="2514600"/>
            <a:ext cx="2819400" cy="3581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4"/>
          </p:nvPr>
        </p:nvSpPr>
        <p:spPr>
          <a:xfrm>
            <a:off x="5867400" y="2255837"/>
            <a:ext cx="2819400" cy="258763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rgbClr val="759C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981200" y="2255837"/>
            <a:ext cx="1295400" cy="1858963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3429000" y="2255837"/>
            <a:ext cx="2286000" cy="1858963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1981200" y="4267200"/>
            <a:ext cx="3733800" cy="1828800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79943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981200" y="2255837"/>
            <a:ext cx="1295400" cy="3840163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3429000" y="2255837"/>
            <a:ext cx="2514600" cy="1782763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3429000" y="4191000"/>
            <a:ext cx="2514600" cy="1905000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6096000" y="2255837"/>
            <a:ext cx="2819400" cy="3840163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66464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981200" y="2255837"/>
            <a:ext cx="6934200" cy="3840163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65365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CF6C03-5B29-46A2-B163-4EFF568D5E3C}" type="datetimeFigureOut">
              <a:rPr lang="en-US" smtClean="0"/>
              <a:t>11/15/2011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84EAD9-D74F-4266-914B-B030EE8DE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3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28600" y="228600"/>
            <a:ext cx="8686800" cy="1627188"/>
          </a:xfrm>
          <a:prstGeom prst="rect">
            <a:avLst/>
          </a:prstGeom>
          <a:solidFill>
            <a:srgbClr val="D2D3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81200" y="2255838"/>
            <a:ext cx="6324600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1028" name="Picture 8" descr="logo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14"/>
          <a:stretch>
            <a:fillRect/>
          </a:stretch>
        </p:blipFill>
        <p:spPr bwMode="auto">
          <a:xfrm>
            <a:off x="457200" y="6156325"/>
            <a:ext cx="12192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6934200" cy="12954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305800" y="6340475"/>
            <a:ext cx="609600" cy="365125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fld id="{4948BE67-D1B4-4626-A1DF-A121272CCE69}" type="slidenum">
              <a:rPr lang="en-US" sz="1000" smtClean="0">
                <a:solidFill>
                  <a:srgbClr val="424342"/>
                </a:solidFill>
                <a:cs typeface="Arial" charset="0"/>
              </a:rPr>
              <a:pPr algn="r" eaLnBrk="1" hangingPunct="1">
                <a:defRPr/>
              </a:pPr>
              <a:t>‹#›</a:t>
            </a:fld>
            <a:endParaRPr lang="en-US" sz="1000" smtClean="0">
              <a:solidFill>
                <a:srgbClr val="424342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06" r:id="rId5"/>
    <p:sldLayoutId id="2147483707" r:id="rId6"/>
    <p:sldLayoutId id="2147483708" r:id="rId7"/>
    <p:sldLayoutId id="2147483709" r:id="rId8"/>
    <p:sldLayoutId id="2147483714" r:id="rId9"/>
  </p:sldLayoutIdLst>
  <p:txStyles>
    <p:titleStyle>
      <a:lvl1pPr algn="l" defTabSz="457200" rtl="0" eaLnBrk="0" fontAlgn="base" hangingPunct="0">
        <a:lnSpc>
          <a:spcPts val="5000"/>
        </a:lnSpc>
        <a:spcBef>
          <a:spcPct val="0"/>
        </a:spcBef>
        <a:spcAft>
          <a:spcPct val="0"/>
        </a:spcAft>
        <a:defRPr sz="5000" kern="1200" cap="all">
          <a:solidFill>
            <a:schemeClr val="bg1"/>
          </a:solidFill>
          <a:latin typeface="Arial"/>
          <a:ea typeface="ＭＳ Ｐゴシック" charset="-128"/>
          <a:cs typeface="Arial"/>
        </a:defRPr>
      </a:lvl1pPr>
      <a:lvl2pPr algn="l" defTabSz="457200" rtl="0" eaLnBrk="0" fontAlgn="base" hangingPunct="0">
        <a:lnSpc>
          <a:spcPts val="5000"/>
        </a:lnSpc>
        <a:spcBef>
          <a:spcPct val="0"/>
        </a:spcBef>
        <a:spcAft>
          <a:spcPct val="0"/>
        </a:spcAft>
        <a:defRPr sz="5000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2pPr>
      <a:lvl3pPr algn="l" defTabSz="457200" rtl="0" eaLnBrk="0" fontAlgn="base" hangingPunct="0">
        <a:lnSpc>
          <a:spcPts val="5000"/>
        </a:lnSpc>
        <a:spcBef>
          <a:spcPct val="0"/>
        </a:spcBef>
        <a:spcAft>
          <a:spcPct val="0"/>
        </a:spcAft>
        <a:defRPr sz="5000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3pPr>
      <a:lvl4pPr algn="l" defTabSz="457200" rtl="0" eaLnBrk="0" fontAlgn="base" hangingPunct="0">
        <a:lnSpc>
          <a:spcPts val="5000"/>
        </a:lnSpc>
        <a:spcBef>
          <a:spcPct val="0"/>
        </a:spcBef>
        <a:spcAft>
          <a:spcPct val="0"/>
        </a:spcAft>
        <a:defRPr sz="5000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4pPr>
      <a:lvl5pPr algn="l" defTabSz="457200" rtl="0" eaLnBrk="0" fontAlgn="base" hangingPunct="0">
        <a:lnSpc>
          <a:spcPts val="5000"/>
        </a:lnSpc>
        <a:spcBef>
          <a:spcPct val="0"/>
        </a:spcBef>
        <a:spcAft>
          <a:spcPct val="0"/>
        </a:spcAft>
        <a:defRPr sz="5000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5pPr>
      <a:lvl6pPr marL="457200" algn="l" defTabSz="457200" rtl="0" fontAlgn="base">
        <a:lnSpc>
          <a:spcPts val="5000"/>
        </a:lnSpc>
        <a:spcBef>
          <a:spcPct val="0"/>
        </a:spcBef>
        <a:spcAft>
          <a:spcPct val="0"/>
        </a:spcAft>
        <a:defRPr sz="5000">
          <a:solidFill>
            <a:schemeClr val="bg1"/>
          </a:solidFill>
          <a:latin typeface="Arial" charset="0"/>
          <a:ea typeface="ＭＳ Ｐゴシック" charset="-128"/>
        </a:defRPr>
      </a:lvl6pPr>
      <a:lvl7pPr marL="914400" algn="l" defTabSz="457200" rtl="0" fontAlgn="base">
        <a:lnSpc>
          <a:spcPts val="5000"/>
        </a:lnSpc>
        <a:spcBef>
          <a:spcPct val="0"/>
        </a:spcBef>
        <a:spcAft>
          <a:spcPct val="0"/>
        </a:spcAft>
        <a:defRPr sz="5000">
          <a:solidFill>
            <a:schemeClr val="bg1"/>
          </a:solidFill>
          <a:latin typeface="Arial" charset="0"/>
          <a:ea typeface="ＭＳ Ｐゴシック" charset="-128"/>
        </a:defRPr>
      </a:lvl7pPr>
      <a:lvl8pPr marL="1371600" algn="l" defTabSz="457200" rtl="0" fontAlgn="base">
        <a:lnSpc>
          <a:spcPts val="5000"/>
        </a:lnSpc>
        <a:spcBef>
          <a:spcPct val="0"/>
        </a:spcBef>
        <a:spcAft>
          <a:spcPct val="0"/>
        </a:spcAft>
        <a:defRPr sz="5000">
          <a:solidFill>
            <a:schemeClr val="bg1"/>
          </a:solidFill>
          <a:latin typeface="Arial" charset="0"/>
          <a:ea typeface="ＭＳ Ｐゴシック" charset="-128"/>
        </a:defRPr>
      </a:lvl8pPr>
      <a:lvl9pPr marL="1828800" algn="l" defTabSz="457200" rtl="0" fontAlgn="base">
        <a:lnSpc>
          <a:spcPts val="5000"/>
        </a:lnSpc>
        <a:spcBef>
          <a:spcPct val="0"/>
        </a:spcBef>
        <a:spcAft>
          <a:spcPct val="0"/>
        </a:spcAft>
        <a:defRPr sz="5000">
          <a:solidFill>
            <a:schemeClr val="bg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lnSpc>
          <a:spcPts val="1875"/>
        </a:lnSpc>
        <a:spcBef>
          <a:spcPct val="20000"/>
        </a:spcBef>
        <a:spcAft>
          <a:spcPct val="0"/>
        </a:spcAft>
        <a:defRPr sz="1400" kern="1200">
          <a:solidFill>
            <a:srgbClr val="424342"/>
          </a:solidFill>
          <a:latin typeface="Arial"/>
          <a:ea typeface="ＭＳ Ｐゴシック" charset="-128"/>
          <a:cs typeface="Arial"/>
        </a:defRPr>
      </a:lvl1pPr>
      <a:lvl2pPr marL="182563" indent="-190500" algn="l" defTabSz="457200" rtl="0" eaLnBrk="0" fontAlgn="base" hangingPunct="0">
        <a:spcBef>
          <a:spcPts val="938"/>
        </a:spcBef>
        <a:spcAft>
          <a:spcPct val="0"/>
        </a:spcAft>
        <a:buFont typeface="Arial" charset="0"/>
        <a:buChar char="–"/>
        <a:defRPr sz="1400" kern="1200">
          <a:solidFill>
            <a:srgbClr val="424342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hangingPunct="0">
              <a:defRPr/>
            </a:pPr>
            <a:endParaRPr lang="en-US" sz="2400" dirty="0">
              <a:solidFill>
                <a:srgbClr val="000000"/>
              </a:solidFill>
              <a:cs typeface="ＭＳ Ｐゴシック" charset="-128"/>
            </a:endParaRPr>
          </a:p>
        </p:txBody>
      </p:sp>
      <p:pic>
        <p:nvPicPr>
          <p:cNvPr id="12" name="Picture 11" descr="blue_background_gradientONLY.jpg"/>
          <p:cNvPicPr>
            <a:picLocks noChangeAspect="1"/>
          </p:cNvPicPr>
          <p:nvPr userDrawn="1"/>
        </p:nvPicPr>
        <p:blipFill rotWithShape="1">
          <a:blip r:embed="rId9"/>
          <a:srcRect t="50334" b="40022"/>
          <a:stretch/>
        </p:blipFill>
        <p:spPr>
          <a:xfrm>
            <a:off x="0" y="6219028"/>
            <a:ext cx="9144000" cy="666591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19200"/>
            <a:ext cx="8382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Text Box 18"/>
          <p:cNvSpPr txBox="1">
            <a:spLocks noChangeArrowheads="1"/>
          </p:cNvSpPr>
          <p:nvPr userDrawn="1"/>
        </p:nvSpPr>
        <p:spPr bwMode="auto">
          <a:xfrm>
            <a:off x="7315200" y="6400800"/>
            <a:ext cx="156966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914400">
              <a:defRPr/>
            </a:pPr>
            <a:r>
              <a:rPr lang="en-US" sz="1050" b="1" dirty="0">
                <a:solidFill>
                  <a:srgbClr val="FFFFFF"/>
                </a:solidFill>
                <a:ea typeface="MS PGothic" pitchFamily="34" charset="-128"/>
              </a:rPr>
              <a:t>www.G5platform.com</a:t>
            </a:r>
          </a:p>
        </p:txBody>
      </p:sp>
      <p:pic>
        <p:nvPicPr>
          <p:cNvPr id="11" name="Picture 10" descr="G5_Logo_white_NoBackgrd.pn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152400" y="6285979"/>
            <a:ext cx="516461" cy="55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910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8" r:id="rId7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2">
              <a:lumMod val="75000"/>
            </a:schemeClr>
          </a:solidFill>
          <a:latin typeface="+mj-lt"/>
          <a:ea typeface="MS PGothic" pitchFamily="34" charset="-128"/>
          <a:cs typeface="MS PGothic" pitchFamily="34" charset="-128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112" charset="0"/>
          <a:ea typeface="MS PGothic" pitchFamily="34" charset="-128"/>
          <a:cs typeface="MS PGothic" pitchFamily="34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112" charset="0"/>
          <a:ea typeface="MS PGothic" pitchFamily="34" charset="-128"/>
          <a:cs typeface="MS PGothic" pitchFamily="34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112" charset="0"/>
          <a:ea typeface="MS PGothic" pitchFamily="34" charset="-128"/>
          <a:cs typeface="MS PGothic" pitchFamily="34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112" charset="0"/>
          <a:ea typeface="MS PGothic" pitchFamily="34" charset="-128"/>
          <a:cs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4488" indent="-344488" algn="l" rtl="0" eaLnBrk="1" fontAlgn="base" hangingPunct="1">
        <a:spcBef>
          <a:spcPct val="20000"/>
        </a:spcBef>
        <a:spcAft>
          <a:spcPct val="0"/>
        </a:spcAft>
        <a:buSzPct val="100000"/>
        <a:buFontTx/>
        <a:buBlip>
          <a:blip r:embed="rId11"/>
        </a:buBlip>
        <a:defRPr sz="2800" b="1">
          <a:solidFill>
            <a:srgbClr val="014983"/>
          </a:solidFill>
          <a:latin typeface="+mn-lt"/>
          <a:ea typeface="MS PGothic" pitchFamily="34" charset="-128"/>
          <a:cs typeface="MS PGothic" pitchFamily="34" charset="-128"/>
        </a:defRPr>
      </a:lvl1pPr>
      <a:lvl2pPr marL="455613" indent="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None/>
        <a:defRPr sz="2200">
          <a:solidFill>
            <a:srgbClr val="505050"/>
          </a:solidFill>
          <a:latin typeface="+mn-lt"/>
          <a:ea typeface="MS PGothic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§"/>
        <a:defRPr sz="2100">
          <a:solidFill>
            <a:schemeClr val="bg1">
              <a:lumMod val="50000"/>
            </a:schemeClr>
          </a:solidFill>
          <a:latin typeface="+mn-lt"/>
          <a:ea typeface="MS PGothic" pitchFamily="34" charset="-128"/>
          <a:cs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Courier New"/>
        <a:buChar char="o"/>
        <a:defRPr sz="2000">
          <a:solidFill>
            <a:srgbClr val="7F7F7F"/>
          </a:solidFill>
          <a:latin typeface="+mn-lt"/>
          <a:ea typeface="MS PGothic" pitchFamily="34" charset="-128"/>
        </a:defRPr>
      </a:lvl4pPr>
      <a:lvl5pPr marL="2000250" indent="-171450" algn="l" rtl="0" eaLnBrk="1" fontAlgn="base" hangingPunct="1">
        <a:spcBef>
          <a:spcPct val="20000"/>
        </a:spcBef>
        <a:spcAft>
          <a:spcPct val="0"/>
        </a:spcAft>
        <a:buSzPct val="100000"/>
        <a:buFont typeface="Arial"/>
        <a:buChar char="•"/>
        <a:defRPr sz="1500">
          <a:solidFill>
            <a:srgbClr val="7F7F7F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feature=player_detailpage&amp;v=5bHVGev9UCU" TargetMode="Externa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qrcode.kaywa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3"/>
          <p:cNvSpPr>
            <a:spLocks noGrp="1"/>
          </p:cNvSpPr>
          <p:nvPr>
            <p:ph type="ctrTitle"/>
          </p:nvPr>
        </p:nvSpPr>
        <p:spPr bwMode="auto">
          <a:xfrm>
            <a:off x="457200" y="2873375"/>
            <a:ext cx="4572000" cy="1927225"/>
          </a:xfrm>
        </p:spPr>
        <p:txBody>
          <a:bodyPr/>
          <a:lstStyle/>
          <a:p>
            <a:pPr eaLnBrk="1" hangingPunct="1">
              <a:lnSpc>
                <a:spcPts val="3975"/>
              </a:lnSpc>
            </a:pPr>
            <a:r>
              <a:rPr lang="en-US" cap="none" dirty="0" smtClean="0">
                <a:latin typeface="Arial" charset="0"/>
                <a:cs typeface="Arial" charset="0"/>
              </a:rPr>
              <a:t>Mobile Websites</a:t>
            </a:r>
            <a:br>
              <a:rPr lang="en-US" cap="none" dirty="0" smtClean="0">
                <a:latin typeface="Arial" charset="0"/>
                <a:cs typeface="Arial" charset="0"/>
              </a:rPr>
            </a:br>
            <a:endParaRPr lang="en-US" cap="none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46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kilmurry\Desktop\Presentation\NMHC\Avenue_iPhone image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1" t="7453" r="18338" b="1543"/>
          <a:stretch/>
        </p:blipFill>
        <p:spPr bwMode="auto">
          <a:xfrm>
            <a:off x="5354486" y="914400"/>
            <a:ext cx="2646514" cy="494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mkilmurry\Desktop\Presentation\NMHC\screen_MobileMDACity_n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846"/>
          <a:stretch/>
        </p:blipFill>
        <p:spPr bwMode="auto">
          <a:xfrm>
            <a:off x="1011218" y="914400"/>
            <a:ext cx="2646382" cy="495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4038600" y="3779838"/>
            <a:ext cx="2590800" cy="1173162"/>
          </a:xfrm>
        </p:spPr>
        <p:txBody>
          <a:bodyPr/>
          <a:lstStyle/>
          <a:p>
            <a:pPr marL="0" indent="0" eaLnBrk="1" hangingPunct="1"/>
            <a:r>
              <a:rPr lang="en-US" sz="6000" dirty="0" smtClean="0">
                <a:latin typeface="Arial" charset="0"/>
                <a:cs typeface="Arial" charset="0"/>
              </a:rPr>
              <a:t>VS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Mobile Performance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543800" cy="512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8800" y="5135940"/>
            <a:ext cx="723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From </a:t>
            </a:r>
            <a:r>
              <a:rPr lang="en-US" sz="3200" dirty="0"/>
              <a:t>Q2 2010 to Q2 2011 </a:t>
            </a:r>
            <a:r>
              <a:rPr lang="en-US" sz="3200" dirty="0" err="1" smtClean="0"/>
              <a:t>VaultWare's</a:t>
            </a:r>
            <a:r>
              <a:rPr lang="en-US" sz="3200" dirty="0" smtClean="0"/>
              <a:t> </a:t>
            </a:r>
            <a:r>
              <a:rPr lang="en-US" sz="3200" dirty="0"/>
              <a:t>Mobile Reservation System increased by 146% per property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9511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Mobile Reservations</a:t>
            </a:r>
          </a:p>
        </p:txBody>
      </p:sp>
      <p:pic>
        <p:nvPicPr>
          <p:cNvPr id="4" name="Picture 3" descr="slide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0937"/>
            <a:ext cx="9144000" cy="50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3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Mobile Performance</a:t>
            </a:r>
          </a:p>
        </p:txBody>
      </p:sp>
      <p:pic>
        <p:nvPicPr>
          <p:cNvPr id="4" name="Picture 3" descr="slide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0937"/>
            <a:ext cx="9144000" cy="50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2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3"/>
          <p:cNvSpPr>
            <a:spLocks noGrp="1"/>
          </p:cNvSpPr>
          <p:nvPr>
            <p:ph type="ctrTitle"/>
          </p:nvPr>
        </p:nvSpPr>
        <p:spPr bwMode="auto">
          <a:xfrm>
            <a:off x="489857" y="2209800"/>
            <a:ext cx="4572000" cy="1927225"/>
          </a:xfrm>
        </p:spPr>
        <p:txBody>
          <a:bodyPr/>
          <a:lstStyle/>
          <a:p>
            <a:pPr eaLnBrk="1" hangingPunct="1">
              <a:lnSpc>
                <a:spcPts val="3975"/>
              </a:lnSpc>
            </a:pPr>
            <a:r>
              <a:rPr lang="en-US" cap="none" dirty="0" smtClean="0">
                <a:latin typeface="Arial" charset="0"/>
                <a:cs typeface="Arial" charset="0"/>
              </a:rPr>
              <a:t>      QR Codes</a:t>
            </a:r>
            <a:br>
              <a:rPr lang="en-US" cap="none" dirty="0" smtClean="0">
                <a:latin typeface="Arial" charset="0"/>
                <a:cs typeface="Arial" charset="0"/>
              </a:rPr>
            </a:br>
            <a:endParaRPr lang="en-US" cap="none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47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SMART PHONE USERS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762000" y="2743200"/>
            <a:ext cx="8610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lnSpc>
                <a:spcPts val="1875"/>
              </a:lnSpc>
              <a:spcBef>
                <a:spcPct val="20000"/>
              </a:spcBef>
              <a:spcAft>
                <a:spcPct val="0"/>
              </a:spcAft>
              <a:defRPr sz="1400" kern="1200">
                <a:solidFill>
                  <a:srgbClr val="424342"/>
                </a:solidFill>
                <a:latin typeface="Arial"/>
                <a:ea typeface="ＭＳ Ｐゴシック" charset="-128"/>
                <a:cs typeface="Arial"/>
              </a:defRPr>
            </a:lvl1pPr>
            <a:lvl2pPr marL="182563" indent="-190500" algn="l" defTabSz="457200" rtl="0" eaLnBrk="0" fontAlgn="base" hangingPunct="0">
              <a:spcBef>
                <a:spcPts val="938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424342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4400" b="1" dirty="0" smtClean="0"/>
              <a:t>72 percent </a:t>
            </a:r>
            <a:r>
              <a:rPr lang="en-US" sz="2400" dirty="0" smtClean="0"/>
              <a:t>likely to recall an advertisement that </a:t>
            </a:r>
          </a:p>
          <a:p>
            <a:pPr marL="0" indent="0"/>
            <a:r>
              <a:rPr lang="en-US" sz="2400" dirty="0" smtClean="0"/>
              <a:t>featured a QR code.</a:t>
            </a:r>
          </a:p>
          <a:p>
            <a:pPr marL="0" indent="0"/>
            <a:endParaRPr lang="en-US" sz="2400" dirty="0" smtClean="0"/>
          </a:p>
          <a:p>
            <a:pPr marL="0" indent="0"/>
            <a:r>
              <a:rPr lang="en-US" sz="3600" b="1" dirty="0" smtClean="0"/>
              <a:t>32 percent </a:t>
            </a:r>
            <a:r>
              <a:rPr lang="en-US" sz="2400" dirty="0" smtClean="0"/>
              <a:t>have used a QR code, much higher</a:t>
            </a:r>
          </a:p>
          <a:p>
            <a:pPr marL="0" indent="0"/>
            <a:r>
              <a:rPr lang="en-US" sz="2400" dirty="0"/>
              <a:t>p</a:t>
            </a:r>
            <a:r>
              <a:rPr lang="en-US" sz="2400" dirty="0" smtClean="0"/>
              <a:t>ercentage than other previous surveys of QR usage.</a:t>
            </a:r>
          </a:p>
          <a:p>
            <a:pPr marL="0" indent="0"/>
            <a:endParaRPr lang="en-US" sz="2400" dirty="0" smtClean="0"/>
          </a:p>
          <a:p>
            <a:pPr marL="0" indent="0"/>
            <a:r>
              <a:rPr lang="en-US" sz="2400" dirty="0" smtClean="0"/>
              <a:t>More striking, the vast majority – </a:t>
            </a:r>
            <a:r>
              <a:rPr lang="en-US" sz="4000" b="1" dirty="0" smtClean="0"/>
              <a:t>70 percent </a:t>
            </a:r>
            <a:r>
              <a:rPr lang="en-US" sz="2400" dirty="0" smtClean="0"/>
              <a:t>– of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respondents said they plan to use a QR code</a:t>
            </a:r>
            <a:r>
              <a:rPr lang="en-US" sz="2400" dirty="0"/>
              <a:t>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21818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QR Codes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7" t="43599" r="26000" b="12801"/>
          <a:stretch/>
        </p:blipFill>
        <p:spPr bwMode="auto">
          <a:xfrm>
            <a:off x="1189908" y="2037095"/>
            <a:ext cx="7871134" cy="455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8" t="24779" r="45606" b="15236"/>
          <a:stretch/>
        </p:blipFill>
        <p:spPr bwMode="auto">
          <a:xfrm>
            <a:off x="182880" y="1715801"/>
            <a:ext cx="1188720" cy="514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30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QR Codes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6" t="21333" r="22250" b="30933"/>
          <a:stretch/>
        </p:blipFill>
        <p:spPr bwMode="auto">
          <a:xfrm>
            <a:off x="197098" y="1981200"/>
            <a:ext cx="8718302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98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QR Codes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4" t="33200" r="24750" b="14000"/>
          <a:stretch/>
        </p:blipFill>
        <p:spPr bwMode="auto">
          <a:xfrm>
            <a:off x="108527" y="914400"/>
            <a:ext cx="9035473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36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QR Codes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0" t="18819" r="16833" b="12533"/>
          <a:stretch/>
        </p:blipFill>
        <p:spPr bwMode="auto">
          <a:xfrm>
            <a:off x="-1859" y="838200"/>
            <a:ext cx="9132391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34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www.youtube.com/watch?feature=player_detailpage&amp;v=5bHVGev9UCU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42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QR Codes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3" t="20133" r="17917" b="12133"/>
          <a:stretch/>
        </p:blipFill>
        <p:spPr bwMode="auto">
          <a:xfrm>
            <a:off x="0" y="391745"/>
            <a:ext cx="9361170" cy="580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34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QR Codes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t="20533" r="17917" b="12400"/>
          <a:stretch/>
        </p:blipFill>
        <p:spPr bwMode="auto">
          <a:xfrm>
            <a:off x="0" y="609600"/>
            <a:ext cx="9083870" cy="555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34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QR Codes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4" t="22933" r="26333" b="20000"/>
          <a:stretch/>
        </p:blipFill>
        <p:spPr bwMode="auto">
          <a:xfrm>
            <a:off x="228599" y="228600"/>
            <a:ext cx="8822643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30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QR Codes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3200" r="32750" b="20934"/>
          <a:stretch/>
        </p:blipFill>
        <p:spPr bwMode="auto">
          <a:xfrm>
            <a:off x="1219200" y="138889"/>
            <a:ext cx="6629400" cy="656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30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QR Codes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4" t="23333" r="32583" b="20000"/>
          <a:stretch/>
        </p:blipFill>
        <p:spPr bwMode="auto">
          <a:xfrm>
            <a:off x="1143000" y="152400"/>
            <a:ext cx="6781800" cy="670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30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>
          <a:xfrm>
            <a:off x="1950720" y="533400"/>
            <a:ext cx="6934200" cy="1295400"/>
          </a:xfrm>
        </p:spPr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QR Codes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17867" r="19999" b="29600"/>
          <a:stretch/>
        </p:blipFill>
        <p:spPr bwMode="auto">
          <a:xfrm>
            <a:off x="381000" y="1905000"/>
            <a:ext cx="8503920" cy="404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30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2819400"/>
            <a:ext cx="807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PAUSE – Before you send customers to the homepage of your website</a:t>
            </a:r>
            <a:endParaRPr lang="en-US" sz="4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1981200" y="685800"/>
            <a:ext cx="6934200" cy="12954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kern="1200" cap="all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0" fontAlgn="base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0" fontAlgn="base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0" fontAlgn="base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0" fontAlgn="base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QR Codes</a:t>
            </a:r>
          </a:p>
        </p:txBody>
      </p:sp>
    </p:spTree>
    <p:extLst>
      <p:ext uri="{BB962C8B-B14F-4D97-AF65-F5344CB8AC3E}">
        <p14:creationId xmlns:p14="http://schemas.microsoft.com/office/powerpoint/2010/main" val="285805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QR Codes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609600" y="2209800"/>
            <a:ext cx="7315200" cy="416401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Bookmark a website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Make a phone call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Send an SMS text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Send an E-Mail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Create a vCard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Create a </a:t>
            </a:r>
            <a:r>
              <a:rPr lang="en-US" sz="4200" dirty="0" err="1" smtClean="0"/>
              <a:t>vCalendar</a:t>
            </a:r>
            <a:r>
              <a:rPr lang="en-US" sz="4200" dirty="0" smtClean="0"/>
              <a:t> Event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Google Maps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Bing Maps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Download App in iTunes or Android Marketplace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Foursquare Check-In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Tweet on Twitter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495801" y="2647838"/>
            <a:ext cx="4648200" cy="2000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200" dirty="0" smtClean="0"/>
              <a:t>Do a Google search for ‘</a:t>
            </a:r>
            <a:r>
              <a:rPr lang="en-US" sz="4200" dirty="0" err="1" smtClean="0"/>
              <a:t>Kerem</a:t>
            </a:r>
            <a:r>
              <a:rPr lang="en-US" sz="4200" dirty="0" smtClean="0"/>
              <a:t> </a:t>
            </a:r>
            <a:r>
              <a:rPr lang="en-US" sz="4200" dirty="0" err="1" smtClean="0"/>
              <a:t>Erkan</a:t>
            </a:r>
            <a:r>
              <a:rPr lang="en-US" sz="4200" dirty="0" smtClean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59730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QR Codes</a:t>
            </a:r>
          </a:p>
        </p:txBody>
      </p:sp>
      <p:pic>
        <p:nvPicPr>
          <p:cNvPr id="5" name="Picture 2" descr="http://almuc.me/blog/wp-content/plugins/bubblecast-video-plugin/i/pl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76600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54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QR Codes</a:t>
            </a:r>
          </a:p>
        </p:txBody>
      </p:sp>
      <p:pic>
        <p:nvPicPr>
          <p:cNvPr id="3" name="Picture 2" descr="C:\working\Personal\presentations\QR Codes\QR-Code-Twe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6172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30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cription: 01-mobile-internet-growt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4926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1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QR Codes</a:t>
            </a:r>
          </a:p>
        </p:txBody>
      </p:sp>
      <p:pic>
        <p:nvPicPr>
          <p:cNvPr id="3" name="Picture 2" descr="C:\working\Personal\presentations\QR Codes\QR-Code-vCar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747"/>
            <a:ext cx="6762751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30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>
          <a:xfrm>
            <a:off x="1219200" y="244151"/>
            <a:ext cx="6934200" cy="1295400"/>
          </a:xfrm>
        </p:spPr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QR Codes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3" t="28820" r="14062" b="29231"/>
          <a:stretch/>
        </p:blipFill>
        <p:spPr bwMode="auto">
          <a:xfrm>
            <a:off x="197497" y="1528665"/>
            <a:ext cx="8658226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3"/>
          <p:cNvSpPr>
            <a:spLocks noGrp="1"/>
          </p:cNvSpPr>
          <p:nvPr>
            <p:ph type="ctrTitle"/>
          </p:nvPr>
        </p:nvSpPr>
        <p:spPr bwMode="auto">
          <a:xfrm>
            <a:off x="489857" y="2209800"/>
            <a:ext cx="4572000" cy="1927225"/>
          </a:xfrm>
        </p:spPr>
        <p:txBody>
          <a:bodyPr/>
          <a:lstStyle/>
          <a:p>
            <a:pPr eaLnBrk="1" hangingPunct="1">
              <a:lnSpc>
                <a:spcPts val="3975"/>
              </a:lnSpc>
            </a:pPr>
            <a:r>
              <a:rPr lang="en-US" cap="none" dirty="0" smtClean="0">
                <a:latin typeface="Arial" charset="0"/>
                <a:cs typeface="Arial" charset="0"/>
              </a:rPr>
              <a:t>      </a:t>
            </a:r>
            <a:r>
              <a:rPr lang="en-US" cap="none" dirty="0" err="1" smtClean="0">
                <a:latin typeface="Arial" charset="0"/>
                <a:cs typeface="Arial" charset="0"/>
              </a:rPr>
              <a:t>iPad</a:t>
            </a:r>
            <a:r>
              <a:rPr lang="en-US" cap="none" dirty="0" smtClean="0">
                <a:latin typeface="Arial" charset="0"/>
                <a:cs typeface="Arial" charset="0"/>
              </a:rPr>
              <a:t> Uses</a:t>
            </a:r>
            <a:br>
              <a:rPr lang="en-US" cap="none" dirty="0" smtClean="0">
                <a:latin typeface="Arial" charset="0"/>
                <a:cs typeface="Arial" charset="0"/>
              </a:rPr>
            </a:br>
            <a:endParaRPr lang="en-US" cap="none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2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dirty="0" err="1" smtClean="0">
                <a:latin typeface="Arial" charset="0"/>
                <a:cs typeface="Arial" charset="0"/>
              </a:rPr>
              <a:t>iPAD</a:t>
            </a:r>
            <a:r>
              <a:rPr lang="en-US" cap="none" dirty="0" smtClean="0">
                <a:latin typeface="Arial" charset="0"/>
                <a:cs typeface="Arial" charset="0"/>
              </a:rPr>
              <a:t> USES</a:t>
            </a:r>
          </a:p>
        </p:txBody>
      </p:sp>
      <p:sp>
        <p:nvSpPr>
          <p:cNvPr id="3" name="Subtitle 6"/>
          <p:cNvSpPr txBox="1">
            <a:spLocks/>
          </p:cNvSpPr>
          <p:nvPr/>
        </p:nvSpPr>
        <p:spPr>
          <a:xfrm>
            <a:off x="1905000" y="3733800"/>
            <a:ext cx="5867400" cy="26209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ts val="1875"/>
              </a:lnSpc>
              <a:spcBef>
                <a:spcPct val="20000"/>
              </a:spcBef>
              <a:spcAft>
                <a:spcPct val="0"/>
              </a:spcAft>
              <a:defRPr sz="1400" kern="1200">
                <a:solidFill>
                  <a:srgbClr val="424342"/>
                </a:solidFill>
                <a:latin typeface="Arial"/>
                <a:ea typeface="ＭＳ Ｐゴシック" charset="-128"/>
                <a:cs typeface="Arial"/>
              </a:defRPr>
            </a:lvl1pPr>
            <a:lvl2pPr marL="182563" indent="-190500" algn="l" defTabSz="457200" rtl="0" eaLnBrk="0" fontAlgn="base" hangingPunct="0">
              <a:spcBef>
                <a:spcPts val="938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424342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3200" dirty="0" smtClean="0">
                <a:latin typeface="Arial" charset="0"/>
                <a:cs typeface="Arial" charset="0"/>
              </a:rPr>
              <a:t>Is iPad truly a mobile device?</a:t>
            </a:r>
          </a:p>
        </p:txBody>
      </p:sp>
    </p:spTree>
    <p:extLst>
      <p:ext uri="{BB962C8B-B14F-4D97-AF65-F5344CB8AC3E}">
        <p14:creationId xmlns:p14="http://schemas.microsoft.com/office/powerpoint/2010/main" val="141292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Documents and Settings\mkilmurry\Desktop\working\Sk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082" y="1984410"/>
            <a:ext cx="2323318" cy="232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>
          <a:xfrm>
            <a:off x="1219200" y="244151"/>
            <a:ext cx="6934200" cy="1295400"/>
          </a:xfrm>
        </p:spPr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Live Digital Tours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609600" y="2209800"/>
            <a:ext cx="7315200" cy="4164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Market is fragmented</a:t>
            </a:r>
          </a:p>
        </p:txBody>
      </p:sp>
      <p:pic>
        <p:nvPicPr>
          <p:cNvPr id="5122" name="Picture 2" descr="C:\Documents and Settings\mkilmurry\Desktop\working\Fring%20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505200"/>
            <a:ext cx="2290763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mkilmurry\Desktop\working\Tango Video Calls android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67" y="4936728"/>
            <a:ext cx="2231778" cy="171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Documents and Settings\mkilmurry\Desktop\working\facetime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2869406" cy="28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04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lmuc.me/blog/wp-content/plugins/bubblecast-video-plugin/i/pla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76600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2133600" y="685800"/>
            <a:ext cx="6934200" cy="12954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kern="1200" cap="all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0" fontAlgn="base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0" fontAlgn="base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0" fontAlgn="base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0" fontAlgn="base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LIVE DIGITAL TOUR</a:t>
            </a:r>
          </a:p>
        </p:txBody>
      </p:sp>
      <p:pic>
        <p:nvPicPr>
          <p:cNvPr id="2" name="LiveDigitalTour_00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" y="5686"/>
            <a:ext cx="9136419" cy="685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5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lmuc.me/blog/wp-content/plugins/bubblecast-video-plugin/i/pl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76600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2133600" y="685800"/>
            <a:ext cx="6934200" cy="12954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kern="1200" cap="all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0" fontAlgn="base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0" fontAlgn="base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0" fontAlgn="base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0" fontAlgn="base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LIVE DIGITAL TOUR</a:t>
            </a:r>
          </a:p>
        </p:txBody>
      </p:sp>
    </p:spTree>
    <p:extLst>
      <p:ext uri="{BB962C8B-B14F-4D97-AF65-F5344CB8AC3E}">
        <p14:creationId xmlns:p14="http://schemas.microsoft.com/office/powerpoint/2010/main" val="76305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smtClean="0">
                <a:latin typeface="Arial" charset="0"/>
                <a:cs typeface="Arial" charset="0"/>
              </a:rPr>
              <a:t>Mobile Friendly Websites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5" t="50000" r="9296" b="3349"/>
          <a:stretch>
            <a:fillRect/>
          </a:stretch>
        </p:blipFill>
        <p:spPr bwMode="auto">
          <a:xfrm>
            <a:off x="5554663" y="3217863"/>
            <a:ext cx="3360737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Content Placeholder 4"/>
          <p:cNvSpPr>
            <a:spLocks noGrp="1"/>
          </p:cNvSpPr>
          <p:nvPr>
            <p:ph idx="1"/>
          </p:nvPr>
        </p:nvSpPr>
        <p:spPr>
          <a:xfrm>
            <a:off x="4114800" y="4541838"/>
            <a:ext cx="2590800" cy="1173162"/>
          </a:xfrm>
        </p:spPr>
        <p:txBody>
          <a:bodyPr/>
          <a:lstStyle/>
          <a:p>
            <a:pPr marL="0" indent="0" eaLnBrk="1" hangingPunct="1"/>
            <a:r>
              <a:rPr lang="en-US" sz="6000" smtClean="0">
                <a:latin typeface="Arial" charset="0"/>
                <a:cs typeface="Arial" charset="0"/>
              </a:rPr>
              <a:t>VS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3217863"/>
            <a:ext cx="3552825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BOZZUTO.COM MOBILE WEBSITE</a:t>
            </a:r>
          </a:p>
        </p:txBody>
      </p:sp>
      <p:pic>
        <p:nvPicPr>
          <p:cNvPr id="9219" name="Picture 4" descr="M:\Interactive Marketing\Bozzuto.com\Mobile\mobile site screenshots\bozzuto-mobil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2" t="6145" r="32581" b="16133"/>
          <a:stretch/>
        </p:blipFill>
        <p:spPr bwMode="auto">
          <a:xfrm>
            <a:off x="243741" y="1905000"/>
            <a:ext cx="256086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59940" r="59117" b="29711"/>
          <a:stretch/>
        </p:blipFill>
        <p:spPr bwMode="auto">
          <a:xfrm>
            <a:off x="3810000" y="4953000"/>
            <a:ext cx="4800600" cy="165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5" t="62713" r="56434" b="28212"/>
          <a:stretch/>
        </p:blipFill>
        <p:spPr bwMode="auto">
          <a:xfrm>
            <a:off x="3674660" y="3567454"/>
            <a:ext cx="4326340" cy="153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5" t="55046" r="11078" b="36583"/>
          <a:stretch/>
        </p:blipFill>
        <p:spPr bwMode="auto">
          <a:xfrm>
            <a:off x="3750860" y="2590800"/>
            <a:ext cx="5469340" cy="129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ubtitle 6"/>
          <p:cNvSpPr txBox="1">
            <a:spLocks/>
          </p:cNvSpPr>
          <p:nvPr/>
        </p:nvSpPr>
        <p:spPr>
          <a:xfrm>
            <a:off x="3581400" y="2209800"/>
            <a:ext cx="5492088" cy="995742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457200" rtl="0" eaLnBrk="0" fontAlgn="base" hangingPunct="0">
              <a:lnSpc>
                <a:spcPts val="1875"/>
              </a:lnSpc>
              <a:spcBef>
                <a:spcPct val="20000"/>
              </a:spcBef>
              <a:spcAft>
                <a:spcPct val="0"/>
              </a:spcAft>
              <a:defRPr sz="1400" kern="1200">
                <a:solidFill>
                  <a:srgbClr val="424342"/>
                </a:solidFill>
                <a:latin typeface="Arial"/>
                <a:ea typeface="ＭＳ Ｐゴシック" charset="-128"/>
                <a:cs typeface="Arial"/>
              </a:defRPr>
            </a:lvl1pPr>
            <a:lvl2pPr marL="182563" indent="-190500" algn="l" defTabSz="457200" rtl="0" eaLnBrk="0" fontAlgn="base" hangingPunct="0">
              <a:spcBef>
                <a:spcPts val="938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424342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5-15% of total traffic</a:t>
            </a:r>
            <a:endParaRPr lang="en-US" sz="4000" dirty="0"/>
          </a:p>
          <a:p>
            <a:pPr eaLnBrk="1" hangingPunct="1"/>
            <a:endParaRPr lang="en-US" sz="40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4" descr="M:\Interactive Marketing\Bozzuto.com\Mobile\mobile site screenshots\bozzuto-mobile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6" t="6145" r="32580" b="6748"/>
          <a:stretch/>
        </p:blipFill>
        <p:spPr bwMode="auto">
          <a:xfrm>
            <a:off x="304800" y="741528"/>
            <a:ext cx="2988860" cy="596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9" t="51476" r="57645" b="21460"/>
          <a:stretch/>
        </p:blipFill>
        <p:spPr bwMode="auto">
          <a:xfrm>
            <a:off x="3933965" y="3388912"/>
            <a:ext cx="3902122" cy="328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8" t="51476" r="9851" b="21460"/>
          <a:stretch/>
        </p:blipFill>
        <p:spPr bwMode="auto">
          <a:xfrm>
            <a:off x="5105400" y="381000"/>
            <a:ext cx="3621182" cy="285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4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Mobile Search</a:t>
            </a:r>
          </a:p>
        </p:txBody>
      </p:sp>
      <p:sp>
        <p:nvSpPr>
          <p:cNvPr id="3" name="Subtitle 6"/>
          <p:cNvSpPr txBox="1">
            <a:spLocks/>
          </p:cNvSpPr>
          <p:nvPr/>
        </p:nvSpPr>
        <p:spPr>
          <a:xfrm>
            <a:off x="381000" y="1998804"/>
            <a:ext cx="8077200" cy="45543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ts val="1875"/>
              </a:lnSpc>
              <a:spcBef>
                <a:spcPct val="20000"/>
              </a:spcBef>
              <a:spcAft>
                <a:spcPct val="0"/>
              </a:spcAft>
              <a:defRPr sz="1400" kern="1200">
                <a:solidFill>
                  <a:srgbClr val="424342"/>
                </a:solidFill>
                <a:latin typeface="Arial"/>
                <a:ea typeface="ＭＳ Ｐゴシック" charset="-128"/>
                <a:cs typeface="Arial"/>
              </a:defRPr>
            </a:lvl1pPr>
            <a:lvl2pPr marL="182563" indent="-190500" algn="l" defTabSz="457200" rtl="0" eaLnBrk="0" fontAlgn="base" hangingPunct="0">
              <a:spcBef>
                <a:spcPts val="938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424342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Picture 3" descr="slide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999"/>
            <a:ext cx="9144000" cy="50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2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cs typeface="Arial" charset="0"/>
              </a:rPr>
              <a:t>Mobile Performance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t="24517" r="37015" b="15303"/>
          <a:stretch/>
        </p:blipFill>
        <p:spPr bwMode="auto">
          <a:xfrm>
            <a:off x="457200" y="0"/>
            <a:ext cx="8305800" cy="672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16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cap="none" smtClean="0">
                <a:latin typeface="Arial" charset="0"/>
                <a:cs typeface="Arial" charset="0"/>
              </a:rPr>
              <a:t>ABOUT THE </a:t>
            </a:r>
            <a:br>
              <a:rPr lang="en-US" cap="none" smtClean="0">
                <a:latin typeface="Arial" charset="0"/>
                <a:cs typeface="Arial" charset="0"/>
              </a:rPr>
            </a:br>
            <a:r>
              <a:rPr lang="en-US" cap="none" smtClean="0">
                <a:latin typeface="Arial" charset="0"/>
                <a:cs typeface="Arial" charset="0"/>
              </a:rPr>
              <a:t>BOZZUTO GROUP</a:t>
            </a:r>
          </a:p>
        </p:txBody>
      </p:sp>
      <p:pic>
        <p:nvPicPr>
          <p:cNvPr id="9219" name="Picture 4" descr="M:\Interactive Marketing\Bozzuto.com\Mobile\mobile site screenshots\bozzuto-mobil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1690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23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5_PowerPoint_Master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3133</TotalTime>
  <Words>336</Words>
  <Application>Microsoft Office PowerPoint</Application>
  <PresentationFormat>On-screen Show (4:3)</PresentationFormat>
  <Paragraphs>100</Paragraphs>
  <Slides>36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G5_PowerPoint_Master</vt:lpstr>
      <vt:lpstr>Mobile Websites </vt:lpstr>
      <vt:lpstr>PowerPoint Presentation</vt:lpstr>
      <vt:lpstr>PowerPoint Presentation</vt:lpstr>
      <vt:lpstr>Mobile Friendly Websites</vt:lpstr>
      <vt:lpstr>BOZZUTO.COM MOBILE WEBSITE</vt:lpstr>
      <vt:lpstr>PowerPoint Presentation</vt:lpstr>
      <vt:lpstr>Mobile Search</vt:lpstr>
      <vt:lpstr>Mobile Performance</vt:lpstr>
      <vt:lpstr>ABOUT THE  BOZZUTO GROUP</vt:lpstr>
      <vt:lpstr>PowerPoint Presentation</vt:lpstr>
      <vt:lpstr>Mobile Performance</vt:lpstr>
      <vt:lpstr>Mobile Reservations</vt:lpstr>
      <vt:lpstr>Mobile Performance</vt:lpstr>
      <vt:lpstr>      QR Codes </vt:lpstr>
      <vt:lpstr>SMART PHONE USERS</vt:lpstr>
      <vt:lpstr>QR Codes</vt:lpstr>
      <vt:lpstr>QR Codes</vt:lpstr>
      <vt:lpstr>QR Codes</vt:lpstr>
      <vt:lpstr>QR Codes</vt:lpstr>
      <vt:lpstr>QR Codes</vt:lpstr>
      <vt:lpstr>QR Codes</vt:lpstr>
      <vt:lpstr>QR Codes</vt:lpstr>
      <vt:lpstr>QR Codes</vt:lpstr>
      <vt:lpstr>QR Codes</vt:lpstr>
      <vt:lpstr>QR Codes</vt:lpstr>
      <vt:lpstr>PowerPoint Presentation</vt:lpstr>
      <vt:lpstr>QR Codes</vt:lpstr>
      <vt:lpstr>QR Codes</vt:lpstr>
      <vt:lpstr>QR Codes</vt:lpstr>
      <vt:lpstr>QR Codes</vt:lpstr>
      <vt:lpstr>QR Codes</vt:lpstr>
      <vt:lpstr>      iPad Uses </vt:lpstr>
      <vt:lpstr>iPAD USES</vt:lpstr>
      <vt:lpstr>Live Digital Tours</vt:lpstr>
      <vt:lpstr>PowerPoint Presentation</vt:lpstr>
      <vt:lpstr>PowerPoint Presentation</vt:lpstr>
    </vt:vector>
  </TitlesOfParts>
  <Company>DC Government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Matthew Kilmurry</cp:lastModifiedBy>
  <cp:revision>59</cp:revision>
  <dcterms:created xsi:type="dcterms:W3CDTF">2011-10-15T02:29:48Z</dcterms:created>
  <dcterms:modified xsi:type="dcterms:W3CDTF">2011-11-15T17:03:51Z</dcterms:modified>
</cp:coreProperties>
</file>